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notesSlides/notesSlide16.xml" ContentType="application/vnd.openxmlformats-officedocument.presentationml.notesSlide+xml"/>
  <Override PartName="/ppt/charts/chart5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6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68"/>
  </p:notesMasterIdLst>
  <p:handoutMasterIdLst>
    <p:handoutMasterId r:id="rId69"/>
  </p:handoutMasterIdLst>
  <p:sldIdLst>
    <p:sldId id="345" r:id="rId2"/>
    <p:sldId id="272" r:id="rId3"/>
    <p:sldId id="349" r:id="rId4"/>
    <p:sldId id="308" r:id="rId5"/>
    <p:sldId id="268" r:id="rId6"/>
    <p:sldId id="257" r:id="rId7"/>
    <p:sldId id="258" r:id="rId8"/>
    <p:sldId id="348" r:id="rId9"/>
    <p:sldId id="269" r:id="rId10"/>
    <p:sldId id="259" r:id="rId11"/>
    <p:sldId id="301" r:id="rId12"/>
    <p:sldId id="343" r:id="rId13"/>
    <p:sldId id="350" r:id="rId14"/>
    <p:sldId id="351" r:id="rId15"/>
    <p:sldId id="352" r:id="rId16"/>
    <p:sldId id="353" r:id="rId17"/>
    <p:sldId id="354" r:id="rId18"/>
    <p:sldId id="355" r:id="rId19"/>
    <p:sldId id="356" r:id="rId20"/>
    <p:sldId id="357" r:id="rId21"/>
    <p:sldId id="358" r:id="rId22"/>
    <p:sldId id="359" r:id="rId23"/>
    <p:sldId id="360" r:id="rId24"/>
    <p:sldId id="361" r:id="rId25"/>
    <p:sldId id="362" r:id="rId26"/>
    <p:sldId id="275" r:id="rId27"/>
    <p:sldId id="305" r:id="rId28"/>
    <p:sldId id="302" r:id="rId29"/>
    <p:sldId id="303" r:id="rId30"/>
    <p:sldId id="278" r:id="rId31"/>
    <p:sldId id="319" r:id="rId32"/>
    <p:sldId id="277" r:id="rId33"/>
    <p:sldId id="320" r:id="rId34"/>
    <p:sldId id="281" r:id="rId35"/>
    <p:sldId id="321" r:id="rId36"/>
    <p:sldId id="322" r:id="rId37"/>
    <p:sldId id="323" r:id="rId38"/>
    <p:sldId id="324" r:id="rId39"/>
    <p:sldId id="325" r:id="rId40"/>
    <p:sldId id="327" r:id="rId41"/>
    <p:sldId id="326" r:id="rId42"/>
    <p:sldId id="283" r:id="rId43"/>
    <p:sldId id="284" r:id="rId44"/>
    <p:sldId id="286" r:id="rId45"/>
    <p:sldId id="328" r:id="rId46"/>
    <p:sldId id="287" r:id="rId47"/>
    <p:sldId id="288" r:id="rId48"/>
    <p:sldId id="289" r:id="rId49"/>
    <p:sldId id="330" r:id="rId50"/>
    <p:sldId id="292" r:id="rId51"/>
    <p:sldId id="332" r:id="rId52"/>
    <p:sldId id="306" r:id="rId53"/>
    <p:sldId id="307" r:id="rId54"/>
    <p:sldId id="291" r:id="rId55"/>
    <p:sldId id="293" r:id="rId56"/>
    <p:sldId id="294" r:id="rId57"/>
    <p:sldId id="333" r:id="rId58"/>
    <p:sldId id="296" r:id="rId59"/>
    <p:sldId id="334" r:id="rId60"/>
    <p:sldId id="335" r:id="rId61"/>
    <p:sldId id="336" r:id="rId62"/>
    <p:sldId id="297" r:id="rId63"/>
    <p:sldId id="337" r:id="rId64"/>
    <p:sldId id="338" r:id="rId65"/>
    <p:sldId id="339" r:id="rId66"/>
    <p:sldId id="298" r:id="rId6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GungsuhChe" pitchFamily="49" charset="-127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GungsuhChe" pitchFamily="49" charset="-127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GungsuhChe" pitchFamily="49" charset="-127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GungsuhChe" pitchFamily="49" charset="-127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GungsuhChe" pitchFamily="49" charset="-127"/>
        <a:ea typeface="+mn-ea"/>
        <a:cs typeface="Arial" charset="0"/>
      </a:defRPr>
    </a:lvl5pPr>
    <a:lvl6pPr marL="2286000" algn="l" defTabSz="914400" rtl="0" eaLnBrk="1" latinLnBrk="0" hangingPunct="1">
      <a:defRPr sz="4000" kern="1200">
        <a:solidFill>
          <a:schemeClr val="tx1"/>
        </a:solidFill>
        <a:latin typeface="GungsuhChe" pitchFamily="49" charset="-127"/>
        <a:ea typeface="+mn-ea"/>
        <a:cs typeface="Arial" charset="0"/>
      </a:defRPr>
    </a:lvl6pPr>
    <a:lvl7pPr marL="2743200" algn="l" defTabSz="914400" rtl="0" eaLnBrk="1" latinLnBrk="0" hangingPunct="1">
      <a:defRPr sz="4000" kern="1200">
        <a:solidFill>
          <a:schemeClr val="tx1"/>
        </a:solidFill>
        <a:latin typeface="GungsuhChe" pitchFamily="49" charset="-127"/>
        <a:ea typeface="+mn-ea"/>
        <a:cs typeface="Arial" charset="0"/>
      </a:defRPr>
    </a:lvl7pPr>
    <a:lvl8pPr marL="3200400" algn="l" defTabSz="914400" rtl="0" eaLnBrk="1" latinLnBrk="0" hangingPunct="1">
      <a:defRPr sz="4000" kern="1200">
        <a:solidFill>
          <a:schemeClr val="tx1"/>
        </a:solidFill>
        <a:latin typeface="GungsuhChe" pitchFamily="49" charset="-127"/>
        <a:ea typeface="+mn-ea"/>
        <a:cs typeface="Arial" charset="0"/>
      </a:defRPr>
    </a:lvl8pPr>
    <a:lvl9pPr marL="3657600" algn="l" defTabSz="914400" rtl="0" eaLnBrk="1" latinLnBrk="0" hangingPunct="1">
      <a:defRPr sz="4000" kern="1200">
        <a:solidFill>
          <a:schemeClr val="tx1"/>
        </a:solidFill>
        <a:latin typeface="GungsuhChe" pitchFamily="49" charset="-127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CC"/>
    <a:srgbClr val="3333CC"/>
    <a:srgbClr val="CC0000"/>
    <a:srgbClr val="FF0000"/>
    <a:srgbClr val="FFFF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315" autoAdjust="0"/>
  </p:normalViewPr>
  <p:slideViewPr>
    <p:cSldViewPr>
      <p:cViewPr>
        <p:scale>
          <a:sx n="100" d="100"/>
          <a:sy n="100" d="100"/>
        </p:scale>
        <p:origin x="-192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handoutMaster" Target="handoutMasters/handout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mdavid:Documents:Tobacco%20Control%20Guam:SPF-SIG:SEW:2010%20Data:Tobacco%20Us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mdavid:Documents:Tobacco%20Control%20Guam:SPF-SIG:SEW:2010%20Data:Tobacco%20Use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mdavid:Documents:Tobacco%20Control%20Guam:SPF-SIG:SEW:2010%20Data:Tobacco%20Use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mdavid:Documents:Tobacco%20Control%20Guam:SPF-SIG:SEW:2010%20Data:Tobacco%20Use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mdavid:Documents:Tobacco%20Control%20Guam:SPF-SIG:SEW:2010%20Data:Tobacco%20Use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MD\Documents\Tobacco%20Control%20Guam\SPF-SIG\SEW\2007%20Data\YRBS%202007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'Summary Trends'!$B$2</c:f>
              <c:strCache>
                <c:ptCount val="1"/>
                <c:pt idx="0">
                  <c:v>Guam</c:v>
                </c:pt>
              </c:strCache>
            </c:strRef>
          </c:tx>
          <c:spPr>
            <a:solidFill>
              <a:srgbClr val="CC0000"/>
            </a:solidFill>
          </c:spPr>
          <c:invertIfNegative val="0"/>
          <c:cat>
            <c:numRef>
              <c:f>'Summary Trends'!$A$3:$A$9</c:f>
              <c:numCache>
                <c:formatCode>General</c:formatCode>
                <c:ptCount val="7"/>
                <c:pt idx="0">
                  <c:v>2001.0</c:v>
                </c:pt>
                <c:pt idx="1">
                  <c:v>2002.0</c:v>
                </c:pt>
                <c:pt idx="2">
                  <c:v>2003.0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</c:numCache>
            </c:numRef>
          </c:cat>
          <c:val>
            <c:numRef>
              <c:f>'Summary Trends'!$B$3:$B$9</c:f>
              <c:numCache>
                <c:formatCode>General</c:formatCode>
                <c:ptCount val="7"/>
                <c:pt idx="0">
                  <c:v>31.2</c:v>
                </c:pt>
                <c:pt idx="1">
                  <c:v>31.9</c:v>
                </c:pt>
                <c:pt idx="2">
                  <c:v>34.0</c:v>
                </c:pt>
                <c:pt idx="3">
                  <c:v>31.0</c:v>
                </c:pt>
                <c:pt idx="4">
                  <c:v>27.4</c:v>
                </c:pt>
                <c:pt idx="5">
                  <c:v>24.1</c:v>
                </c:pt>
                <c:pt idx="6">
                  <c:v>25.8</c:v>
                </c:pt>
              </c:numCache>
            </c:numRef>
          </c:val>
        </c:ser>
        <c:ser>
          <c:idx val="1"/>
          <c:order val="1"/>
          <c:tx>
            <c:strRef>
              <c:f>'Summary Trends'!$C$2</c:f>
              <c:strCache>
                <c:ptCount val="1"/>
                <c:pt idx="0">
                  <c:v>US</c:v>
                </c:pt>
              </c:strCache>
            </c:strRef>
          </c:tx>
          <c:spPr>
            <a:solidFill>
              <a:srgbClr val="6666CC"/>
            </a:solidFill>
          </c:spPr>
          <c:invertIfNegative val="0"/>
          <c:cat>
            <c:numRef>
              <c:f>'Summary Trends'!$A$3:$A$9</c:f>
              <c:numCache>
                <c:formatCode>General</c:formatCode>
                <c:ptCount val="7"/>
                <c:pt idx="0">
                  <c:v>2001.0</c:v>
                </c:pt>
                <c:pt idx="1">
                  <c:v>2002.0</c:v>
                </c:pt>
                <c:pt idx="2">
                  <c:v>2003.0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</c:numCache>
            </c:numRef>
          </c:cat>
          <c:val>
            <c:numRef>
              <c:f>'Summary Trends'!$C$3:$C$9</c:f>
              <c:numCache>
                <c:formatCode>General</c:formatCode>
                <c:ptCount val="7"/>
                <c:pt idx="0">
                  <c:v>22.8</c:v>
                </c:pt>
                <c:pt idx="1">
                  <c:v>23.0</c:v>
                </c:pt>
                <c:pt idx="2">
                  <c:v>22.0</c:v>
                </c:pt>
                <c:pt idx="3">
                  <c:v>19.7</c:v>
                </c:pt>
                <c:pt idx="4">
                  <c:v>18.3</c:v>
                </c:pt>
                <c:pt idx="5">
                  <c:v>17.9</c:v>
                </c:pt>
                <c:pt idx="6">
                  <c:v>17.3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6280984"/>
        <c:axId val="556283960"/>
      </c:barChart>
      <c:catAx>
        <c:axId val="556280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556283960"/>
        <c:crosses val="autoZero"/>
        <c:auto val="1"/>
        <c:lblAlgn val="ctr"/>
        <c:lblOffset val="100"/>
        <c:noMultiLvlLbl val="0"/>
      </c:catAx>
      <c:valAx>
        <c:axId val="556283960"/>
        <c:scaling>
          <c:orientation val="minMax"/>
        </c:scaling>
        <c:delete val="0"/>
        <c:axPos val="l"/>
        <c:majorGridlines/>
        <c:title>
          <c:layout/>
          <c:overlay val="0"/>
        </c:title>
        <c:numFmt formatCode="General" sourceLinked="1"/>
        <c:majorTickMark val="none"/>
        <c:minorTickMark val="none"/>
        <c:tickLblPos val="nextTo"/>
        <c:crossAx val="55628098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600" dirty="0" smtClean="0"/>
              <a:t>Smoking by sex, Guam, 2001-2010</a:t>
            </a:r>
            <a:endParaRPr lang="en-US" sz="1600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'Summary Trends'!$B$20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rgbClr val="6666CC"/>
            </a:solidFill>
          </c:spPr>
          <c:invertIfNegative val="0"/>
          <c:cat>
            <c:numRef>
              <c:f>'Summary Trends'!$A$21:$A$27</c:f>
              <c:numCache>
                <c:formatCode>General</c:formatCode>
                <c:ptCount val="7"/>
                <c:pt idx="0">
                  <c:v>2001.0</c:v>
                </c:pt>
                <c:pt idx="1">
                  <c:v>2002.0</c:v>
                </c:pt>
                <c:pt idx="2">
                  <c:v>2003.0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</c:numCache>
            </c:numRef>
          </c:cat>
          <c:val>
            <c:numRef>
              <c:f>'Summary Trends'!$B$21:$B$27</c:f>
              <c:numCache>
                <c:formatCode>General</c:formatCode>
                <c:ptCount val="7"/>
                <c:pt idx="0">
                  <c:v>38.6</c:v>
                </c:pt>
                <c:pt idx="1">
                  <c:v>40.6</c:v>
                </c:pt>
                <c:pt idx="2">
                  <c:v>42.0</c:v>
                </c:pt>
                <c:pt idx="3">
                  <c:v>38.5</c:v>
                </c:pt>
                <c:pt idx="4">
                  <c:v>33.3</c:v>
                </c:pt>
                <c:pt idx="5">
                  <c:v>30.9</c:v>
                </c:pt>
                <c:pt idx="6">
                  <c:v>30.3</c:v>
                </c:pt>
              </c:numCache>
            </c:numRef>
          </c:val>
        </c:ser>
        <c:ser>
          <c:idx val="1"/>
          <c:order val="1"/>
          <c:tx>
            <c:strRef>
              <c:f>'Summary Trends'!$C$20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rgbClr val="CC0000"/>
            </a:solidFill>
          </c:spPr>
          <c:invertIfNegative val="0"/>
          <c:cat>
            <c:numRef>
              <c:f>'Summary Trends'!$A$21:$A$27</c:f>
              <c:numCache>
                <c:formatCode>General</c:formatCode>
                <c:ptCount val="7"/>
                <c:pt idx="0">
                  <c:v>2001.0</c:v>
                </c:pt>
                <c:pt idx="1">
                  <c:v>2002.0</c:v>
                </c:pt>
                <c:pt idx="2">
                  <c:v>2003.0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</c:numCache>
            </c:numRef>
          </c:cat>
          <c:val>
            <c:numRef>
              <c:f>'Summary Trends'!$C$21:$C$27</c:f>
              <c:numCache>
                <c:formatCode>General</c:formatCode>
                <c:ptCount val="7"/>
                <c:pt idx="0">
                  <c:v>23.0</c:v>
                </c:pt>
                <c:pt idx="1">
                  <c:v>22.4</c:v>
                </c:pt>
                <c:pt idx="2">
                  <c:v>25.9</c:v>
                </c:pt>
                <c:pt idx="3">
                  <c:v>23.2</c:v>
                </c:pt>
                <c:pt idx="4">
                  <c:v>21.3</c:v>
                </c:pt>
                <c:pt idx="5">
                  <c:v>17.9</c:v>
                </c:pt>
                <c:pt idx="6">
                  <c:v>21.2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6240824"/>
        <c:axId val="556124952"/>
      </c:barChart>
      <c:catAx>
        <c:axId val="556240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556124952"/>
        <c:crosses val="autoZero"/>
        <c:auto val="1"/>
        <c:lblAlgn val="ctr"/>
        <c:lblOffset val="100"/>
        <c:noMultiLvlLbl val="0"/>
      </c:catAx>
      <c:valAx>
        <c:axId val="556124952"/>
        <c:scaling>
          <c:orientation val="minMax"/>
        </c:scaling>
        <c:delete val="0"/>
        <c:axPos val="l"/>
        <c:majorGridlines/>
        <c:title>
          <c:layout/>
          <c:overlay val="0"/>
        </c:title>
        <c:numFmt formatCode="General" sourceLinked="1"/>
        <c:majorTickMark val="none"/>
        <c:minorTickMark val="none"/>
        <c:tickLblPos val="nextTo"/>
        <c:crossAx val="55624082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600" dirty="0"/>
              <a:t>Smoking by sex, Guam vs. US, 2010</a:t>
            </a:r>
          </a:p>
        </c:rich>
      </c:tx>
      <c:layout>
        <c:manualLayout>
          <c:xMode val="edge"/>
          <c:yMode val="edge"/>
          <c:x val="0.19189457567804"/>
          <c:y val="0.0324074074074074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'Summary Trends'!$J$21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rgbClr val="6666CC"/>
            </a:solidFill>
          </c:spPr>
          <c:invertIfNegative val="0"/>
          <c:cat>
            <c:strRef>
              <c:f>'Summary Trends'!$K$20:$L$20</c:f>
              <c:strCache>
                <c:ptCount val="2"/>
                <c:pt idx="0">
                  <c:v>Guam</c:v>
                </c:pt>
                <c:pt idx="1">
                  <c:v>US</c:v>
                </c:pt>
              </c:strCache>
            </c:strRef>
          </c:cat>
          <c:val>
            <c:numRef>
              <c:f>'Summary Trends'!$K$21:$L$21</c:f>
              <c:numCache>
                <c:formatCode>General</c:formatCode>
                <c:ptCount val="2"/>
                <c:pt idx="0">
                  <c:v>30.3</c:v>
                </c:pt>
                <c:pt idx="1">
                  <c:v>18.4</c:v>
                </c:pt>
              </c:numCache>
            </c:numRef>
          </c:val>
        </c:ser>
        <c:ser>
          <c:idx val="1"/>
          <c:order val="1"/>
          <c:tx>
            <c:strRef>
              <c:f>'Summary Trends'!$J$22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rgbClr val="CC0000"/>
            </a:solidFill>
          </c:spPr>
          <c:invertIfNegative val="0"/>
          <c:cat>
            <c:strRef>
              <c:f>'Summary Trends'!$K$20:$L$20</c:f>
              <c:strCache>
                <c:ptCount val="2"/>
                <c:pt idx="0">
                  <c:v>Guam</c:v>
                </c:pt>
                <c:pt idx="1">
                  <c:v>US</c:v>
                </c:pt>
              </c:strCache>
            </c:strRef>
          </c:cat>
          <c:val>
            <c:numRef>
              <c:f>'Summary Trends'!$K$22:$L$22</c:f>
              <c:numCache>
                <c:formatCode>General</c:formatCode>
                <c:ptCount val="2"/>
                <c:pt idx="0">
                  <c:v>21.2</c:v>
                </c:pt>
                <c:pt idx="1">
                  <c:v>15.6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25759128"/>
        <c:axId val="525587400"/>
      </c:barChart>
      <c:catAx>
        <c:axId val="525759128"/>
        <c:scaling>
          <c:orientation val="minMax"/>
        </c:scaling>
        <c:delete val="0"/>
        <c:axPos val="b"/>
        <c:majorTickMark val="none"/>
        <c:minorTickMark val="none"/>
        <c:tickLblPos val="nextTo"/>
        <c:crossAx val="525587400"/>
        <c:crosses val="autoZero"/>
        <c:auto val="1"/>
        <c:lblAlgn val="ctr"/>
        <c:lblOffset val="100"/>
        <c:noMultiLvlLbl val="0"/>
      </c:catAx>
      <c:valAx>
        <c:axId val="525587400"/>
        <c:scaling>
          <c:orientation val="minMax"/>
        </c:scaling>
        <c:delete val="0"/>
        <c:axPos val="l"/>
        <c:majorGridlines/>
        <c:title>
          <c:layout/>
          <c:overlay val="0"/>
        </c:title>
        <c:numFmt formatCode="General" sourceLinked="1"/>
        <c:majorTickMark val="none"/>
        <c:minorTickMark val="none"/>
        <c:tickLblPos val="nextTo"/>
        <c:crossAx val="52575912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'Summary Trends'!$B$71</c:f>
              <c:strCache>
                <c:ptCount val="1"/>
                <c:pt idx="0">
                  <c:v>Guam</c:v>
                </c:pt>
              </c:strCache>
            </c:strRef>
          </c:tx>
          <c:spPr>
            <a:solidFill>
              <a:srgbClr val="CC0000"/>
            </a:solidFill>
          </c:spPr>
          <c:invertIfNegative val="0"/>
          <c:trendline>
            <c:spPr>
              <a:ln w="38100" cmpd="sng">
                <a:solidFill>
                  <a:srgbClr val="CC0000"/>
                </a:solidFill>
              </a:ln>
            </c:spPr>
            <c:trendlineType val="linear"/>
            <c:dispRSqr val="0"/>
            <c:dispEq val="0"/>
          </c:trendline>
          <c:cat>
            <c:strRef>
              <c:f>'Summary Trends'!$A$72:$A$76</c:f>
              <c:strCache>
                <c:ptCount val="5"/>
                <c:pt idx="0">
                  <c:v>&lt;$15,000</c:v>
                </c:pt>
                <c:pt idx="1">
                  <c:v>$15,000-24,999</c:v>
                </c:pt>
                <c:pt idx="2">
                  <c:v>$25,000-34,999</c:v>
                </c:pt>
                <c:pt idx="3">
                  <c:v>$35,000-49,999</c:v>
                </c:pt>
                <c:pt idx="4">
                  <c:v>&gt;$50,000</c:v>
                </c:pt>
              </c:strCache>
            </c:strRef>
          </c:cat>
          <c:val>
            <c:numRef>
              <c:f>'Summary Trends'!$B$72:$B$76</c:f>
              <c:numCache>
                <c:formatCode>General</c:formatCode>
                <c:ptCount val="5"/>
                <c:pt idx="1">
                  <c:v>26.2</c:v>
                </c:pt>
                <c:pt idx="2">
                  <c:v>21.1</c:v>
                </c:pt>
                <c:pt idx="4">
                  <c:v>19.3</c:v>
                </c:pt>
              </c:numCache>
            </c:numRef>
          </c:val>
        </c:ser>
        <c:ser>
          <c:idx val="1"/>
          <c:order val="1"/>
          <c:tx>
            <c:strRef>
              <c:f>'Summary Trends'!$C$71</c:f>
              <c:strCache>
                <c:ptCount val="1"/>
                <c:pt idx="0">
                  <c:v>US</c:v>
                </c:pt>
              </c:strCache>
            </c:strRef>
          </c:tx>
          <c:spPr>
            <a:solidFill>
              <a:srgbClr val="6666CC"/>
            </a:solidFill>
          </c:spPr>
          <c:invertIfNegative val="0"/>
          <c:cat>
            <c:strRef>
              <c:f>'Summary Trends'!$A$72:$A$76</c:f>
              <c:strCache>
                <c:ptCount val="5"/>
                <c:pt idx="0">
                  <c:v>&lt;$15,000</c:v>
                </c:pt>
                <c:pt idx="1">
                  <c:v>$15,000-24,999</c:v>
                </c:pt>
                <c:pt idx="2">
                  <c:v>$25,000-34,999</c:v>
                </c:pt>
                <c:pt idx="3">
                  <c:v>$35,000-49,999</c:v>
                </c:pt>
                <c:pt idx="4">
                  <c:v>&gt;$50,000</c:v>
                </c:pt>
              </c:strCache>
            </c:strRef>
          </c:cat>
          <c:val>
            <c:numRef>
              <c:f>'Summary Trends'!$C$72:$C$76</c:f>
              <c:numCache>
                <c:formatCode>General</c:formatCode>
                <c:ptCount val="5"/>
                <c:pt idx="0">
                  <c:v>32.9</c:v>
                </c:pt>
                <c:pt idx="1">
                  <c:v>25.9</c:v>
                </c:pt>
                <c:pt idx="2">
                  <c:v>21.3</c:v>
                </c:pt>
                <c:pt idx="3">
                  <c:v>18.9</c:v>
                </c:pt>
                <c:pt idx="4">
                  <c:v>11.3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92399304"/>
        <c:axId val="412009432"/>
      </c:barChart>
      <c:catAx>
        <c:axId val="592399304"/>
        <c:scaling>
          <c:orientation val="minMax"/>
        </c:scaling>
        <c:delete val="0"/>
        <c:axPos val="b"/>
        <c:majorTickMark val="out"/>
        <c:minorTickMark val="none"/>
        <c:tickLblPos val="nextTo"/>
        <c:crossAx val="412009432"/>
        <c:crosses val="autoZero"/>
        <c:auto val="1"/>
        <c:lblAlgn val="ctr"/>
        <c:lblOffset val="100"/>
        <c:noMultiLvlLbl val="0"/>
      </c:catAx>
      <c:valAx>
        <c:axId val="4120094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9239930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'Summary Trends'!$B$35</c:f>
              <c:strCache>
                <c:ptCount val="1"/>
                <c:pt idx="0">
                  <c:v>Guam</c:v>
                </c:pt>
              </c:strCache>
            </c:strRef>
          </c:tx>
          <c:spPr>
            <a:solidFill>
              <a:srgbClr val="6666CC"/>
            </a:solidFill>
          </c:spPr>
          <c:invertIfNegative val="0"/>
          <c:cat>
            <c:numRef>
              <c:f>'Summary Trends'!$A$36:$A$42</c:f>
              <c:numCache>
                <c:formatCode>General</c:formatCode>
                <c:ptCount val="7"/>
                <c:pt idx="0">
                  <c:v>2001.0</c:v>
                </c:pt>
                <c:pt idx="1">
                  <c:v>2002.0</c:v>
                </c:pt>
                <c:pt idx="2">
                  <c:v>2003.0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</c:numCache>
            </c:numRef>
          </c:cat>
          <c:val>
            <c:numRef>
              <c:f>'Summary Trends'!$B$36:$B$42</c:f>
              <c:numCache>
                <c:formatCode>General</c:formatCode>
                <c:ptCount val="7"/>
                <c:pt idx="0">
                  <c:v>17.0</c:v>
                </c:pt>
                <c:pt idx="1">
                  <c:v>19.4</c:v>
                </c:pt>
                <c:pt idx="2">
                  <c:v>19.6</c:v>
                </c:pt>
                <c:pt idx="3">
                  <c:v>64.7</c:v>
                </c:pt>
                <c:pt idx="4">
                  <c:v>66.1</c:v>
                </c:pt>
                <c:pt idx="5">
                  <c:v>58.3</c:v>
                </c:pt>
                <c:pt idx="6">
                  <c:v>69.3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9605448"/>
        <c:axId val="569608456"/>
      </c:barChart>
      <c:catAx>
        <c:axId val="569605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569608456"/>
        <c:crosses val="autoZero"/>
        <c:auto val="1"/>
        <c:lblAlgn val="ctr"/>
        <c:lblOffset val="100"/>
        <c:noMultiLvlLbl val="0"/>
      </c:catAx>
      <c:valAx>
        <c:axId val="569608456"/>
        <c:scaling>
          <c:orientation val="minMax"/>
        </c:scaling>
        <c:delete val="0"/>
        <c:axPos val="l"/>
        <c:majorGridlines/>
        <c:title>
          <c:layout/>
          <c:overlay val="0"/>
        </c:title>
        <c:numFmt formatCode="General" sourceLinked="1"/>
        <c:majorTickMark val="none"/>
        <c:minorTickMark val="none"/>
        <c:tickLblPos val="nextTo"/>
        <c:crossAx val="56960544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'current smoking MS'!$K$4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rgbClr val="6666CC"/>
            </a:solidFill>
          </c:spPr>
          <c:invertIfNegative val="0"/>
          <c:cat>
            <c:numRef>
              <c:f>'current smoking MS'!$J$5:$J$9</c:f>
              <c:numCache>
                <c:formatCode>General</c:formatCode>
                <c:ptCount val="5"/>
                <c:pt idx="0">
                  <c:v>1999.0</c:v>
                </c:pt>
                <c:pt idx="1">
                  <c:v>2001.0</c:v>
                </c:pt>
                <c:pt idx="2">
                  <c:v>2003.0</c:v>
                </c:pt>
                <c:pt idx="3">
                  <c:v>2005.0</c:v>
                </c:pt>
                <c:pt idx="4">
                  <c:v>2007.0</c:v>
                </c:pt>
              </c:numCache>
            </c:numRef>
          </c:cat>
          <c:val>
            <c:numRef>
              <c:f>'current smoking MS'!$K$5:$K$9</c:f>
              <c:numCache>
                <c:formatCode>General</c:formatCode>
                <c:ptCount val="5"/>
                <c:pt idx="0">
                  <c:v>16.6</c:v>
                </c:pt>
                <c:pt idx="1">
                  <c:v>20.0</c:v>
                </c:pt>
                <c:pt idx="2">
                  <c:v>23.2</c:v>
                </c:pt>
                <c:pt idx="3">
                  <c:v>14.4</c:v>
                </c:pt>
                <c:pt idx="4">
                  <c:v>12.5</c:v>
                </c:pt>
              </c:numCache>
            </c:numRef>
          </c:val>
        </c:ser>
        <c:ser>
          <c:idx val="1"/>
          <c:order val="1"/>
          <c:tx>
            <c:strRef>
              <c:f>'current smoking MS'!$L$4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rgbClr val="CC0000"/>
            </a:solidFill>
          </c:spPr>
          <c:invertIfNegative val="0"/>
          <c:cat>
            <c:numRef>
              <c:f>'current smoking MS'!$J$5:$J$9</c:f>
              <c:numCache>
                <c:formatCode>General</c:formatCode>
                <c:ptCount val="5"/>
                <c:pt idx="0">
                  <c:v>1999.0</c:v>
                </c:pt>
                <c:pt idx="1">
                  <c:v>2001.0</c:v>
                </c:pt>
                <c:pt idx="2">
                  <c:v>2003.0</c:v>
                </c:pt>
                <c:pt idx="3">
                  <c:v>2005.0</c:v>
                </c:pt>
                <c:pt idx="4">
                  <c:v>2007.0</c:v>
                </c:pt>
              </c:numCache>
            </c:numRef>
          </c:cat>
          <c:val>
            <c:numRef>
              <c:f>'current smoking MS'!$L$5:$L$9</c:f>
              <c:numCache>
                <c:formatCode>General</c:formatCode>
                <c:ptCount val="5"/>
                <c:pt idx="0">
                  <c:v>17.7</c:v>
                </c:pt>
                <c:pt idx="1">
                  <c:v>18.5</c:v>
                </c:pt>
                <c:pt idx="2">
                  <c:v>22.4</c:v>
                </c:pt>
                <c:pt idx="3">
                  <c:v>15.2</c:v>
                </c:pt>
                <c:pt idx="4">
                  <c:v>10.5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9288712"/>
        <c:axId val="399292600"/>
      </c:barChart>
      <c:catAx>
        <c:axId val="399288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99292600"/>
        <c:crosses val="autoZero"/>
        <c:auto val="1"/>
        <c:lblAlgn val="ctr"/>
        <c:lblOffset val="100"/>
        <c:noMultiLvlLbl val="0"/>
      </c:catAx>
      <c:valAx>
        <c:axId val="3992926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992887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7A6677A-6981-4E9B-AA29-4A7271D78EC9}" type="datetimeFigureOut">
              <a:rPr lang="en-US"/>
              <a:pPr>
                <a:defRPr/>
              </a:pPr>
              <a:t>11/7/11</a:t>
            </a:fld>
            <a:endParaRPr lang="en-US"/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42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D478E59-E26F-466C-A3E1-7E5A20F17D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0198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1F810534-603D-4616-9532-CD8D2C5504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8815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AD674A1-7FDF-4917-A88B-32576384969F}" type="slidenum">
              <a:rPr lang="en-US" sz="1200">
                <a:latin typeface="Arial" charset="0"/>
              </a:rPr>
              <a:pPr algn="r"/>
              <a:t>1</a:t>
            </a:fld>
            <a:endParaRPr lang="en-US" sz="1200">
              <a:latin typeface="Arial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3A3019-8806-4DCB-B7C1-AE70302D7E33}" type="slidenum">
              <a:rPr lang="en-US" smtClean="0">
                <a:latin typeface="Arial" charset="0"/>
              </a:rPr>
              <a:pPr/>
              <a:t>10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4FAA0A-BD4F-4795-83C5-7DF07C9C51CB}" type="slidenum">
              <a:rPr lang="en-US" smtClean="0">
                <a:latin typeface="Arial" charset="0"/>
              </a:rPr>
              <a:pPr/>
              <a:t>11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charset="0"/>
              </a:rPr>
              <a:t>Tobacco use is the chief preventable cause of illness and death in our society, responsible for more than 400,000 deaths in the U.S. each year. (Fiore, 1996)</a:t>
            </a:r>
          </a:p>
          <a:p>
            <a:endParaRPr lang="en-US" smtClean="0">
              <a:latin typeface="Arial" charset="0"/>
            </a:endParaRPr>
          </a:p>
          <a:p>
            <a:r>
              <a:rPr lang="en-US" smtClean="0">
                <a:latin typeface="Arial" charset="0"/>
              </a:rPr>
              <a:t>The cost of lost productivity and forfeited earnings due to smoking-related disability exceeds $80 billion per year.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defTabSz="457200">
              <a:spcBef>
                <a:spcPct val="0"/>
              </a:spcBef>
              <a:buFont typeface="Calibri" pitchFamily="34" charset="0"/>
              <a:buAutoNum type="arabicPeriod"/>
            </a:pPr>
            <a:r>
              <a:rPr lang="en-US" smtClean="0">
                <a:latin typeface="Arial" charset="0"/>
              </a:rPr>
              <a:t>Smoking among adults remains unchanged on Guam from 2003.</a:t>
            </a:r>
          </a:p>
          <a:p>
            <a:pPr marL="228600" indent="-228600" defTabSz="457200">
              <a:spcBef>
                <a:spcPct val="0"/>
              </a:spcBef>
              <a:buFont typeface="Calibri" pitchFamily="34" charset="0"/>
              <a:buAutoNum type="arabicPeriod"/>
            </a:pPr>
            <a:r>
              <a:rPr lang="en-US" smtClean="0">
                <a:latin typeface="Arial" charset="0"/>
              </a:rPr>
              <a:t>About 1 in 3 adults smokes.</a:t>
            </a:r>
          </a:p>
          <a:p>
            <a:pPr marL="228600" indent="-228600" defTabSz="457200">
              <a:spcBef>
                <a:spcPct val="0"/>
              </a:spcBef>
              <a:buFont typeface="Calibri" pitchFamily="34" charset="0"/>
              <a:buAutoNum type="arabicPeriod"/>
            </a:pPr>
            <a:r>
              <a:rPr lang="en-US" smtClean="0">
                <a:latin typeface="Arial" charset="0"/>
              </a:rPr>
              <a:t>Smoking prevalence is about 36% higher on Guam than in the US.</a:t>
            </a:r>
          </a:p>
        </p:txBody>
      </p:sp>
      <p:sp>
        <p:nvSpPr>
          <p:cNvPr id="14336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457200"/>
            <a:fld id="{D9707387-D3CF-4A8C-BEA1-FF2E996B9BF3}" type="slidenum">
              <a:rPr lang="en-US" sz="1200">
                <a:latin typeface="Calibri" pitchFamily="34" charset="0"/>
              </a:rPr>
              <a:pPr algn="r" defTabSz="457200"/>
              <a:t>13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defTabSz="457200">
              <a:spcBef>
                <a:spcPct val="0"/>
              </a:spcBef>
              <a:buFont typeface="Calibri" pitchFamily="34" charset="0"/>
              <a:buAutoNum type="arabicPeriod"/>
            </a:pPr>
            <a:r>
              <a:rPr lang="en-US" smtClean="0">
                <a:latin typeface="Arial" charset="0"/>
              </a:rPr>
              <a:t>Smoking among males on Guam is nearly 40% higher than among females, unlike in the US, where male and female smoking are about the same.</a:t>
            </a:r>
          </a:p>
          <a:p>
            <a:pPr marL="228600" indent="-228600" defTabSz="457200">
              <a:spcBef>
                <a:spcPct val="0"/>
              </a:spcBef>
              <a:buFont typeface="Calibri" pitchFamily="34" charset="0"/>
              <a:buAutoNum type="arabicPeriod"/>
            </a:pPr>
            <a:r>
              <a:rPr lang="en-US" smtClean="0">
                <a:latin typeface="Arial" charset="0"/>
              </a:rPr>
              <a:t>Smoking among females on Guam is 20% higher than among females in the US.</a:t>
            </a:r>
          </a:p>
        </p:txBody>
      </p:sp>
      <p:sp>
        <p:nvSpPr>
          <p:cNvPr id="14541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457200"/>
            <a:fld id="{4B69C7AA-6857-4984-ABBA-0146F68DA1EB}" type="slidenum">
              <a:rPr lang="en-US" sz="1200">
                <a:latin typeface="Calibri" pitchFamily="34" charset="0"/>
              </a:rPr>
              <a:pPr algn="r" defTabSz="457200"/>
              <a:t>14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14746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457200"/>
            <a:fld id="{E1B412F3-FF96-4698-8087-4C93800F5215}" type="slidenum">
              <a:rPr lang="en-US" sz="1200">
                <a:latin typeface="Calibri" pitchFamily="34" charset="0"/>
              </a:rPr>
              <a:pPr algn="r" defTabSz="457200"/>
              <a:t>15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14950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457200"/>
            <a:fld id="{D8A36E0D-2F7C-44BB-AFC3-0C9A0C3E7585}" type="slidenum">
              <a:rPr lang="en-US" sz="1200">
                <a:latin typeface="Calibri" pitchFamily="34" charset="0"/>
              </a:rPr>
              <a:pPr algn="r" defTabSz="457200"/>
              <a:t>16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1515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457200"/>
            <a:fld id="{E9A5C772-ADA5-4950-B71E-1A25B18FE3D7}" type="slidenum">
              <a:rPr lang="en-US" sz="1200">
                <a:latin typeface="Calibri" pitchFamily="34" charset="0"/>
              </a:rPr>
              <a:pPr algn="r" defTabSz="457200"/>
              <a:t>17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15360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457200"/>
            <a:fld id="{67C67B25-9A96-4BEF-A685-A56F2BB1B289}" type="slidenum">
              <a:rPr lang="en-US" sz="1200">
                <a:latin typeface="Calibri" pitchFamily="34" charset="0"/>
              </a:rPr>
              <a:pPr algn="r" defTabSz="457200"/>
              <a:t>18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15565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457200"/>
            <a:fld id="{B451A55D-4759-4F20-ABA1-EB2992D595B9}" type="slidenum">
              <a:rPr lang="en-US" sz="1200">
                <a:latin typeface="Calibri" pitchFamily="34" charset="0"/>
              </a:rPr>
              <a:pPr algn="r" defTabSz="457200"/>
              <a:t>19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F86351-73FD-4E3F-87ED-CF2CF3207045}" type="slidenum">
              <a:rPr lang="en-US" smtClean="0">
                <a:latin typeface="Arial" charset="0"/>
              </a:rPr>
              <a:pPr/>
              <a:t>2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15770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457200"/>
            <a:fld id="{C4A8B036-887C-44C9-90C1-905D58605A88}" type="slidenum">
              <a:rPr lang="en-US" sz="1200">
                <a:latin typeface="Calibri" pitchFamily="34" charset="0"/>
              </a:rPr>
              <a:pPr algn="r" defTabSz="457200"/>
              <a:t>20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1597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457200"/>
            <a:fld id="{A5F98A28-DFAB-42B7-8F17-CF4491C9B912}" type="slidenum">
              <a:rPr lang="en-US" sz="1200">
                <a:latin typeface="Calibri" pitchFamily="34" charset="0"/>
              </a:rPr>
              <a:pPr algn="r" defTabSz="457200"/>
              <a:t>21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16179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457200"/>
            <a:fld id="{0CA59AD8-50C7-4893-B925-12EEA44054F4}" type="slidenum">
              <a:rPr lang="en-US" sz="1200">
                <a:latin typeface="Calibri" pitchFamily="34" charset="0"/>
              </a:rPr>
              <a:pPr algn="r" defTabSz="457200"/>
              <a:t>22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457200"/>
            <a:fld id="{9F5DD558-5EFF-4F37-9002-81E955BD787C}" type="slidenum">
              <a:rPr lang="en-US" sz="1200">
                <a:latin typeface="Calibri" pitchFamily="34" charset="0"/>
              </a:rPr>
              <a:pPr algn="r" defTabSz="457200"/>
              <a:t>23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16589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457200"/>
            <a:fld id="{BF92CD89-E3E2-49CA-9C70-91C12A0CEC2B}" type="slidenum">
              <a:rPr lang="en-US" sz="1200">
                <a:latin typeface="Calibri" pitchFamily="34" charset="0"/>
              </a:rPr>
              <a:pPr algn="r" defTabSz="457200"/>
              <a:t>24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1679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457200"/>
            <a:fld id="{E4ABE7B1-910A-4A6A-9C0C-67BA41058B4B}" type="slidenum">
              <a:rPr lang="en-US" sz="1200">
                <a:latin typeface="Calibri" pitchFamily="34" charset="0"/>
              </a:rPr>
              <a:pPr algn="r" defTabSz="457200"/>
              <a:t>25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9DB214-246C-4CB2-B4BC-9E433F8AA4BE}" type="slidenum">
              <a:rPr lang="en-US" smtClean="0">
                <a:latin typeface="Arial" charset="0"/>
              </a:rPr>
              <a:pPr/>
              <a:t>26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F9656E-EEDE-46DF-97A0-E78CF639BBA6}" type="slidenum">
              <a:rPr lang="en-US" smtClean="0">
                <a:latin typeface="Arial" charset="0"/>
              </a:rPr>
              <a:pPr/>
              <a:t>27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A06A15-7411-4D23-BDFC-BC8C0612F869}" type="slidenum">
              <a:rPr lang="en-US" smtClean="0">
                <a:latin typeface="Arial" charset="0"/>
              </a:rPr>
              <a:pPr/>
              <a:t>28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4A1C6A-2EE3-4D96-9CD7-107FC9C16B86}" type="slidenum">
              <a:rPr lang="en-US" smtClean="0">
                <a:latin typeface="Arial" charset="0"/>
              </a:rPr>
              <a:pPr/>
              <a:t>29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58653A-934F-47C5-BD2F-5830FB910C50}" type="slidenum">
              <a:rPr lang="en-US" smtClean="0">
                <a:latin typeface="Arial" charset="0"/>
              </a:rPr>
              <a:pPr/>
              <a:t>3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A61D18-CE00-44B5-8EA3-11915DDEC1F5}" type="slidenum">
              <a:rPr lang="en-US" smtClean="0">
                <a:latin typeface="Arial" charset="0"/>
              </a:rPr>
              <a:pPr/>
              <a:t>30</a:t>
            </a:fld>
            <a:endParaRPr lang="en-US" smtClean="0">
              <a:latin typeface="Arial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9129F9-59BE-44E3-ABE8-4F8FCC32ACD4}" type="slidenum">
              <a:rPr lang="en-US" smtClean="0">
                <a:latin typeface="Arial" charset="0"/>
              </a:rPr>
              <a:pPr/>
              <a:t>31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BEE6B0-2A07-4049-9F12-37E8EB3D8F8A}" type="slidenum">
              <a:rPr lang="en-US" smtClean="0">
                <a:latin typeface="Arial" charset="0"/>
              </a:rPr>
              <a:pPr/>
              <a:t>32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464F2F-E247-4AD0-8462-CF4C3A249B73}" type="slidenum">
              <a:rPr lang="en-US" smtClean="0">
                <a:latin typeface="Arial" charset="0"/>
              </a:rPr>
              <a:pPr/>
              <a:t>33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97F911-58FA-420F-8DD5-04349A6848F6}" type="slidenum">
              <a:rPr lang="en-US" smtClean="0">
                <a:latin typeface="Arial" charset="0"/>
              </a:rPr>
              <a:pPr/>
              <a:t>34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C02245-6774-4E3E-BE2E-E413A997D9D1}" type="slidenum">
              <a:rPr lang="en-US" smtClean="0">
                <a:latin typeface="Arial" charset="0"/>
              </a:rPr>
              <a:pPr/>
              <a:t>35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862FD4-605E-4504-8C65-26BA99437278}" type="slidenum">
              <a:rPr lang="en-US" smtClean="0">
                <a:latin typeface="Arial" charset="0"/>
              </a:rPr>
              <a:pPr/>
              <a:t>36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85ADEF-4794-4DBA-B0ED-8F6A7463E422}" type="slidenum">
              <a:rPr lang="en-US" smtClean="0">
                <a:latin typeface="Arial" charset="0"/>
              </a:rPr>
              <a:pPr/>
              <a:t>37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A76F34-FA41-4B50-91BF-4EF4B99D1644}" type="slidenum">
              <a:rPr lang="en-US" smtClean="0">
                <a:latin typeface="Arial" charset="0"/>
              </a:rPr>
              <a:pPr/>
              <a:t>38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440A5F-8724-4F26-9B7A-7A60AFC55B5D}" type="slidenum">
              <a:rPr lang="en-US" smtClean="0">
                <a:latin typeface="Arial" charset="0"/>
              </a:rPr>
              <a:pPr/>
              <a:t>39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158E89-B583-4E0A-9566-33265B4DC64D}" type="slidenum">
              <a:rPr lang="en-US" smtClean="0">
                <a:latin typeface="Arial" charset="0"/>
              </a:rPr>
              <a:pPr/>
              <a:t>4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418FFA-DC80-403E-84D2-57CA79D4DC75}" type="slidenum">
              <a:rPr lang="en-US" smtClean="0">
                <a:latin typeface="Arial" charset="0"/>
              </a:rPr>
              <a:pPr/>
              <a:t>40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8BFD91-6559-4C89-A563-7E1F26E10466}" type="slidenum">
              <a:rPr lang="en-US" smtClean="0">
                <a:latin typeface="Arial" charset="0"/>
              </a:rPr>
              <a:pPr/>
              <a:t>41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C8FE9-500D-4B08-8248-198BA0066012}" type="slidenum">
              <a:rPr lang="en-US" smtClean="0">
                <a:latin typeface="Arial" charset="0"/>
              </a:rPr>
              <a:pPr/>
              <a:t>42</a:t>
            </a:fld>
            <a:endParaRPr lang="en-US" smtClean="0">
              <a:latin typeface="Arial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A76B49-47E7-4479-9BC2-A1947DD23B0A}" type="slidenum">
              <a:rPr lang="en-US" smtClean="0">
                <a:latin typeface="Arial" charset="0"/>
              </a:rPr>
              <a:pPr/>
              <a:t>43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21F393-8C1C-485E-A67D-C028CC84BAEF}" type="slidenum">
              <a:rPr lang="en-US" smtClean="0">
                <a:latin typeface="Arial" charset="0"/>
              </a:rPr>
              <a:pPr/>
              <a:t>44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1CE15A-F0E5-42CE-AB38-29A25BB5AF5C}" type="slidenum">
              <a:rPr lang="en-US" smtClean="0">
                <a:latin typeface="Arial" charset="0"/>
              </a:rPr>
              <a:pPr/>
              <a:t>45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2D4DD0-62B9-4B96-97B4-912C328F32D9}" type="slidenum">
              <a:rPr lang="en-US" smtClean="0">
                <a:latin typeface="Arial" charset="0"/>
              </a:rPr>
              <a:pPr/>
              <a:t>46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A2AB92-21BC-4C45-83F7-2658C81385DA}" type="slidenum">
              <a:rPr lang="en-US" smtClean="0">
                <a:latin typeface="Arial" charset="0"/>
              </a:rPr>
              <a:pPr/>
              <a:t>47</a:t>
            </a:fld>
            <a:endParaRPr lang="en-US" smtClean="0">
              <a:latin typeface="Arial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1ACD9E-3796-4A5B-BAC0-895E69C2B58B}" type="slidenum">
              <a:rPr lang="en-US" smtClean="0">
                <a:latin typeface="Arial" charset="0"/>
              </a:rPr>
              <a:pPr/>
              <a:t>48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698BF6-9986-4B59-97B6-E7DC1AED0B81}" type="slidenum">
              <a:rPr lang="en-US" smtClean="0">
                <a:latin typeface="Arial" charset="0"/>
              </a:rPr>
              <a:pPr/>
              <a:t>49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1BEDCC-156C-40AF-BBA6-CD74F84089E8}" type="slidenum">
              <a:rPr lang="en-US" smtClean="0">
                <a:latin typeface="Arial" charset="0"/>
              </a:rPr>
              <a:pPr/>
              <a:t>5</a:t>
            </a:fld>
            <a:endParaRPr lang="en-US" smtClean="0">
              <a:latin typeface="Arial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7629D7-37CD-43BB-BE28-5DB9F8BD24DB}" type="slidenum">
              <a:rPr lang="en-US" smtClean="0">
                <a:latin typeface="Arial" charset="0"/>
              </a:rPr>
              <a:pPr/>
              <a:t>50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F3BA62-3A6E-4B2A-A69B-8A8FD31E17FF}" type="slidenum">
              <a:rPr lang="en-US" smtClean="0">
                <a:latin typeface="Arial" charset="0"/>
              </a:rPr>
              <a:pPr/>
              <a:t>51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1AF9D-9DCA-4CFB-86E0-F542020C1FB1}" type="slidenum">
              <a:rPr lang="en-US" smtClean="0">
                <a:latin typeface="Arial" charset="0"/>
              </a:rPr>
              <a:pPr/>
              <a:t>52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8C8786-C098-4972-B331-D2F179244AA7}" type="slidenum">
              <a:rPr lang="en-US" smtClean="0">
                <a:latin typeface="Arial" charset="0"/>
              </a:rPr>
              <a:pPr/>
              <a:t>53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F64BF8-26CE-4CCA-ADF9-C8133055D6DA}" type="slidenum">
              <a:rPr lang="en-US" smtClean="0">
                <a:latin typeface="Arial" charset="0"/>
              </a:rPr>
              <a:pPr/>
              <a:t>54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CC60E1-FA21-42C7-9DC4-6BB48364960A}" type="slidenum">
              <a:rPr lang="en-US" smtClean="0">
                <a:latin typeface="Arial" charset="0"/>
              </a:rPr>
              <a:pPr/>
              <a:t>55</a:t>
            </a:fld>
            <a:endParaRPr lang="en-US" smtClean="0">
              <a:latin typeface="Arial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0EC18C-496E-4CFF-92F4-E0D586227ABE}" type="slidenum">
              <a:rPr lang="en-US" smtClean="0">
                <a:latin typeface="Arial" charset="0"/>
              </a:rPr>
              <a:pPr/>
              <a:t>56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0A6389-2EE2-47CB-BD1F-A12DB40E068A}" type="slidenum">
              <a:rPr lang="en-US" smtClean="0">
                <a:latin typeface="Arial" charset="0"/>
              </a:rPr>
              <a:pPr/>
              <a:t>57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1D3B19-65EE-4711-B10C-72B2D52B151D}" type="slidenum">
              <a:rPr lang="en-US" smtClean="0">
                <a:latin typeface="Arial" charset="0"/>
              </a:rPr>
              <a:pPr/>
              <a:t>58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6AE3F6-6412-4DB6-B7F0-101B6D1FF639}" type="slidenum">
              <a:rPr lang="en-US" smtClean="0">
                <a:latin typeface="Arial" charset="0"/>
              </a:rPr>
              <a:pPr/>
              <a:t>59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A60735-E97B-4828-8A7D-C31C3EA14CC7}" type="slidenum">
              <a:rPr lang="en-US" smtClean="0">
                <a:latin typeface="Arial" charset="0"/>
              </a:rPr>
              <a:pPr/>
              <a:t>6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35CCF1-04A3-4D90-8DB2-BB97DB7396EB}" type="slidenum">
              <a:rPr lang="en-US" smtClean="0">
                <a:latin typeface="Arial" charset="0"/>
              </a:rPr>
              <a:pPr/>
              <a:t>60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43459E-0BB1-4CF7-AB2E-3ABCEF874AF5}" type="slidenum">
              <a:rPr lang="en-US" smtClean="0">
                <a:latin typeface="Arial" charset="0"/>
              </a:rPr>
              <a:pPr/>
              <a:t>61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92D916-0195-4554-8D57-293DF1E74216}" type="slidenum">
              <a:rPr lang="en-US" smtClean="0">
                <a:latin typeface="Arial" charset="0"/>
              </a:rPr>
              <a:pPr/>
              <a:t>62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11C6EA-E0A4-436D-A15F-683B7A4F4B2D}" type="slidenum">
              <a:rPr lang="en-US" smtClean="0">
                <a:latin typeface="Arial" charset="0"/>
              </a:rPr>
              <a:pPr/>
              <a:t>63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C8B958-8950-4559-A466-FEEF26D21BCA}" type="slidenum">
              <a:rPr lang="en-US" smtClean="0">
                <a:latin typeface="Arial" charset="0"/>
              </a:rPr>
              <a:pPr/>
              <a:t>64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2A822C-3B02-4221-B7AC-17DA68CF5398}" type="slidenum">
              <a:rPr lang="en-US" smtClean="0">
                <a:latin typeface="Arial" charset="0"/>
              </a:rPr>
              <a:pPr/>
              <a:t>65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C27DAE-E42B-4E3D-8201-D439772314AD}" type="slidenum">
              <a:rPr lang="en-US" smtClean="0">
                <a:latin typeface="Arial" charset="0"/>
              </a:rPr>
              <a:pPr/>
              <a:t>66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A4A4CF-21E0-4D73-9244-F7122AE231F6}" type="slidenum">
              <a:rPr lang="en-US" smtClean="0">
                <a:latin typeface="Arial" charset="0"/>
              </a:rPr>
              <a:pPr/>
              <a:t>7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625C2F-691D-4491-B37D-1CCA42F79749}" type="slidenum">
              <a:rPr lang="en-US" smtClean="0">
                <a:latin typeface="Arial" charset="0"/>
              </a:rPr>
              <a:pPr/>
              <a:t>8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12E60D-6CD3-4456-8683-E154D5F722EE}" type="slidenum">
              <a:rPr lang="en-US" smtClean="0">
                <a:latin typeface="Arial" charset="0"/>
              </a:rPr>
              <a:pPr/>
              <a:t>9</a:t>
            </a:fld>
            <a:endParaRPr lang="en-US" smtClean="0">
              <a:latin typeface="Arial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000">
              <a:latin typeface="Arial" pitchFamily="34" charset="0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00">
              <a:latin typeface="Arial" pitchFamily="34" charset="0"/>
              <a:cs typeface="+mn-cs"/>
            </a:endParaRP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7FE72-1711-40C6-9DF7-132BED501C72}" type="datetimeFigureOut">
              <a:rPr lang="en-US" altLang="en-US"/>
              <a:pPr>
                <a:defRPr/>
              </a:pPr>
              <a:t>11/7/11</a:t>
            </a:fld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 b="0" i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2AE40-29AB-406E-BC59-BA4F7E9AF4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B29FA-61E4-4A5D-920B-8CB16D338A3F}" type="datetimeFigureOut">
              <a:rPr lang="en-US" altLang="en-US"/>
              <a:pPr>
                <a:defRPr/>
              </a:pPr>
              <a:t>11/7/11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Drug Free, Alcohol Free, Tobacco Free</a:t>
            </a:r>
          </a:p>
          <a:p>
            <a:pPr>
              <a:defRPr/>
            </a:pPr>
            <a:r>
              <a:rPr lang="en-US" altLang="en-US"/>
              <a:t>Towards a Healthy Future for Guam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8FBDE-4A67-4A1F-8E56-D0DD74801A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838200"/>
            <a:ext cx="2057400" cy="5292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838200"/>
            <a:ext cx="6019800" cy="5292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773E8-B483-4331-AFBF-5E83AAEF7A4F}" type="datetimeFigureOut">
              <a:rPr lang="en-US" altLang="en-US"/>
              <a:pPr>
                <a:defRPr/>
              </a:pPr>
              <a:t>11/7/11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Drug Free, Alcohol Free, Tobacco Free</a:t>
            </a:r>
          </a:p>
          <a:p>
            <a:pPr>
              <a:defRPr/>
            </a:pPr>
            <a:r>
              <a:rPr lang="en-US" altLang="en-US"/>
              <a:t>Towards a Healthy Future for Guam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1ABFB-25D5-46BC-9305-FBDAB1128B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38200"/>
            <a:ext cx="6705600" cy="5794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007B3-27C7-4C73-B568-49964D8A1640}" type="datetimeFigureOut">
              <a:rPr lang="en-US" altLang="en-US"/>
              <a:pPr>
                <a:defRPr/>
              </a:pPr>
              <a:t>11/7/11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Drug Free, Alcohol Free, Tobacco Free</a:t>
            </a:r>
          </a:p>
          <a:p>
            <a:pPr>
              <a:defRPr/>
            </a:pPr>
            <a:r>
              <a:rPr lang="en-US" altLang="en-US"/>
              <a:t>Towards a Healthy Future for Guam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44321-256B-4F69-AF54-842A896292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38200"/>
            <a:ext cx="6705600" cy="5794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34A7A-15F4-4DE9-B57D-1ED24E53E6BA}" type="datetimeFigureOut">
              <a:rPr lang="en-US" altLang="en-US"/>
              <a:pPr>
                <a:defRPr/>
              </a:pPr>
              <a:t>11/7/11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Drug Free, Alcohol Free, Tobacco Free</a:t>
            </a:r>
          </a:p>
          <a:p>
            <a:pPr>
              <a:defRPr/>
            </a:pPr>
            <a:r>
              <a:rPr lang="en-US" altLang="en-US"/>
              <a:t>Towards a Healthy Future for Guam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14E79-5AF5-4FDB-8CA9-EAD9A75F09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38200"/>
            <a:ext cx="6705600" cy="5794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2C627-AB06-403B-9C1C-D443A3B6B68B}" type="datetimeFigureOut">
              <a:rPr lang="en-US" altLang="en-US"/>
              <a:pPr>
                <a:defRPr/>
              </a:pPr>
              <a:t>11/7/11</a:t>
            </a:fld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Drug Free, Alcohol Free, Tobacco Free</a:t>
            </a:r>
          </a:p>
          <a:p>
            <a:pPr>
              <a:defRPr/>
            </a:pPr>
            <a:r>
              <a:rPr lang="en-US" altLang="en-US"/>
              <a:t>Towards a Healthy Future for Guam 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A08A6-28F8-4E31-96FA-4B60CA8EDA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EEE39-5FEC-44B5-AD7D-48DD83562140}" type="datetimeFigureOut">
              <a:rPr lang="en-US" altLang="en-US"/>
              <a:pPr>
                <a:defRPr/>
              </a:pPr>
              <a:t>11/7/11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Drug Free, Alcohol Free, Tobacco Free</a:t>
            </a:r>
          </a:p>
          <a:p>
            <a:pPr>
              <a:defRPr/>
            </a:pPr>
            <a:r>
              <a:rPr lang="en-US" altLang="en-US"/>
              <a:t>Towards a Healthy Future for Guam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C43C0-11C0-45D0-B7E9-B5649E77DD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D03AD-F933-43D7-9616-FD466DCC2A3B}" type="datetimeFigureOut">
              <a:rPr lang="en-US" altLang="en-US"/>
              <a:pPr>
                <a:defRPr/>
              </a:pPr>
              <a:t>11/7/11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Drug Free, Alcohol Free, Tobacco Free</a:t>
            </a:r>
          </a:p>
          <a:p>
            <a:pPr>
              <a:defRPr/>
            </a:pPr>
            <a:r>
              <a:rPr lang="en-US" altLang="en-US"/>
              <a:t>Towards a Healthy Future for Guam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FC165-53D8-4473-B2BA-3AF6993071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0F386-E87A-4412-8473-77F9077FC7BD}" type="datetimeFigureOut">
              <a:rPr lang="en-US" altLang="en-US"/>
              <a:pPr>
                <a:defRPr/>
              </a:pPr>
              <a:t>11/7/11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Drug Free, Alcohol Free, Tobacco Free</a:t>
            </a:r>
          </a:p>
          <a:p>
            <a:pPr>
              <a:defRPr/>
            </a:pPr>
            <a:r>
              <a:rPr lang="en-US" altLang="en-US"/>
              <a:t>Towards a Healthy Future for Guam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3CBD6-721C-47BF-901D-7C32D5104C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6EF0DB-403D-4E7D-820F-6D33CAD08C2B}" type="datetimeFigureOut">
              <a:rPr lang="en-US" altLang="en-US"/>
              <a:pPr>
                <a:defRPr/>
              </a:pPr>
              <a:t>11/7/11</a:t>
            </a:fld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Drug Free, Alcohol Free, Tobacco Free</a:t>
            </a:r>
          </a:p>
          <a:p>
            <a:pPr>
              <a:defRPr/>
            </a:pPr>
            <a:r>
              <a:rPr lang="en-US" altLang="en-US"/>
              <a:t>Towards a Healthy Future for Guam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E3EC9-2C3E-4AE9-9C75-926B064474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26E4D-DF06-4E1D-8D0E-0C302ADFD8BD}" type="datetimeFigureOut">
              <a:rPr lang="en-US" altLang="en-US"/>
              <a:pPr>
                <a:defRPr/>
              </a:pPr>
              <a:t>11/7/11</a:t>
            </a:fld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Drug Free, Alcohol Free, Tobacco Free</a:t>
            </a:r>
          </a:p>
          <a:p>
            <a:pPr>
              <a:defRPr/>
            </a:pPr>
            <a:r>
              <a:rPr lang="en-US" altLang="en-US"/>
              <a:t>Towards a Healthy Future for Guam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2E4E8-2095-4B0B-BA26-73BA37F4A2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7FFC0-CD9A-443F-A50F-6C5D878A50BF}" type="datetimeFigureOut">
              <a:rPr lang="en-US" altLang="en-US"/>
              <a:pPr>
                <a:defRPr/>
              </a:pPr>
              <a:t>11/7/11</a:t>
            </a:fld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Drug Free, Alcohol Free, Tobacco Free</a:t>
            </a:r>
          </a:p>
          <a:p>
            <a:pPr>
              <a:defRPr/>
            </a:pPr>
            <a:r>
              <a:rPr lang="en-US" altLang="en-US"/>
              <a:t>Towards a Healthy Future for Guam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317BD-0034-4DC6-8608-7FBFB54287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93F8B-E640-464E-BA2B-70CD8046A821}" type="datetimeFigureOut">
              <a:rPr lang="en-US" altLang="en-US"/>
              <a:pPr>
                <a:defRPr/>
              </a:pPr>
              <a:t>11/7/11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Drug Free, Alcohol Free, Tobacco Free</a:t>
            </a:r>
          </a:p>
          <a:p>
            <a:pPr>
              <a:defRPr/>
            </a:pPr>
            <a:r>
              <a:rPr lang="en-US" altLang="en-US"/>
              <a:t>Towards a Healthy Future for Guam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474DF-55F5-4D88-9DB3-E0D99F978D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9E409-B2DA-433A-8457-A5F7ABF6F836}" type="datetimeFigureOut">
              <a:rPr lang="en-US" altLang="en-US"/>
              <a:pPr>
                <a:defRPr/>
              </a:pPr>
              <a:t>11/7/11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Drug Free, Alcohol Free, Tobacco Free</a:t>
            </a:r>
          </a:p>
          <a:p>
            <a:pPr>
              <a:defRPr/>
            </a:pPr>
            <a:r>
              <a:rPr lang="en-US" altLang="en-US"/>
              <a:t>Towards a Healthy Future for Guam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67F676-992A-473C-BAE4-FF7E016E64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838200"/>
            <a:ext cx="6705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  <a:cs typeface="+mn-cs"/>
              </a:defRPr>
            </a:lvl1pPr>
          </a:lstStyle>
          <a:p>
            <a:pPr>
              <a:defRPr/>
            </a:pPr>
            <a:fld id="{5DD1374A-73B2-4C8B-8C03-6149DD186560}" type="datetimeFigureOut">
              <a:rPr lang="en-US" altLang="en-US"/>
              <a:pPr>
                <a:defRPr/>
              </a:pPr>
              <a:t>11/7/11</a:t>
            </a:fld>
            <a:endParaRPr lang="en-US" altLang="en-US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1" i="1">
                <a:latin typeface="Garamond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Drug Free, Alcohol Free, Tobacco Free</a:t>
            </a:r>
          </a:p>
          <a:p>
            <a:pPr>
              <a:defRPr/>
            </a:pPr>
            <a:r>
              <a:rPr lang="en-US" altLang="en-US"/>
              <a:t>Towards a Healthy Future for Guam </a:t>
            </a: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  <a:cs typeface="+mn-cs"/>
              </a:defRPr>
            </a:lvl1pPr>
          </a:lstStyle>
          <a:p>
            <a:pPr>
              <a:defRPr/>
            </a:pPr>
            <a:fld id="{CC3C184B-8E6C-4F75-9AE0-616854D487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22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000">
              <a:latin typeface="Arial" pitchFamily="34" charset="0"/>
              <a:cs typeface="+mn-cs"/>
            </a:endParaRPr>
          </a:p>
        </p:txBody>
      </p:sp>
      <p:sp>
        <p:nvSpPr>
          <p:cNvPr id="5223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00">
              <a:latin typeface="Arial" pitchFamily="34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16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16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16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16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16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chart" Target="../charts/chart2.xml"/><Relationship Id="rId5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7.png"/><Relationship Id="rId5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2.jpeg"/><Relationship Id="rId5" Type="http://schemas.openxmlformats.org/officeDocument/2006/relationships/oleObject" Target="../embeddings/Microsoft_Excel_97_-_2004_Worksheet1.xls"/><Relationship Id="rId6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3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4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2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7" Type="http://schemas.openxmlformats.org/officeDocument/2006/relationships/image" Target="../media/image29.jpeg"/><Relationship Id="rId8" Type="http://schemas.openxmlformats.org/officeDocument/2006/relationships/image" Target="../media/image30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s back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3124200" y="4572000"/>
            <a:ext cx="548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" dirty="0">
                <a:latin typeface="Arial" charset="0"/>
              </a:rPr>
              <a:t>• Department of Public Health &amp; Social Services • Department of Mental Health &amp; Substance Abuse • Health Partners, </a:t>
            </a:r>
            <a:r>
              <a:rPr lang="en-US" sz="1200" dirty="0" smtClean="0">
                <a:latin typeface="Arial" charset="0"/>
              </a:rPr>
              <a:t>LLC </a:t>
            </a:r>
            <a:r>
              <a:rPr lang="en-US" sz="12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sz="1200" dirty="0">
              <a:latin typeface="Arial" charset="0"/>
              <a:sym typeface="Wingdings"/>
            </a:endParaRPr>
          </a:p>
          <a:p>
            <a:pPr algn="ctr"/>
            <a:r>
              <a:rPr lang="en-US" sz="1200" dirty="0" smtClean="0">
                <a:latin typeface="Arial" charset="0"/>
                <a:sym typeface="Wingdings"/>
              </a:rPr>
              <a:t>UOG Caner Research Center U54 Pilot Project 1 (</a:t>
            </a:r>
            <a:r>
              <a:rPr lang="en-US" sz="1200" smtClean="0">
                <a:latin typeface="Arial" charset="0"/>
                <a:sym typeface="Wingdings"/>
              </a:rPr>
              <a:t>Community Outreach)</a:t>
            </a:r>
            <a:endParaRPr lang="en-US" sz="12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0" name="Picture 8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133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24E34DA-6FCC-495F-8A53-5A9439C442A2}" type="slidenum">
              <a:rPr lang="en-US" smtClean="0">
                <a:latin typeface="Garamond" pitchFamily="16" charset="0"/>
              </a:rPr>
              <a:pPr/>
              <a:t>10</a:t>
            </a:fld>
            <a:endParaRPr lang="en-US" smtClean="0">
              <a:latin typeface="Garamond" pitchFamily="16" charset="0"/>
            </a:endParaRP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533400"/>
            <a:ext cx="63246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800" b="1" dirty="0" smtClean="0"/>
              <a:t>Module 2 - Tobacco Basics</a:t>
            </a:r>
            <a:br>
              <a:rPr lang="en-US" sz="3800" b="1" dirty="0" smtClean="0"/>
            </a:br>
            <a:r>
              <a:rPr lang="en-US" sz="3800" dirty="0" smtClean="0"/>
              <a:t>	     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8400" y="1752600"/>
            <a:ext cx="6248400" cy="5029200"/>
          </a:xfrm>
        </p:spPr>
        <p:txBody>
          <a:bodyPr/>
          <a:lstStyle/>
          <a:p>
            <a:pPr eaLnBrk="1" hangingPunct="1">
              <a:buFont typeface="Wingdings" pitchFamily="16" charset="2"/>
              <a:buNone/>
            </a:pPr>
            <a:r>
              <a:rPr lang="en-US" sz="2800" b="1" dirty="0" smtClean="0"/>
              <a:t>Learning Objectives and Goals</a:t>
            </a:r>
          </a:p>
          <a:p>
            <a:pPr eaLnBrk="1" hangingPunct="1"/>
            <a:r>
              <a:rPr lang="en-US" sz="2600" dirty="0" smtClean="0"/>
              <a:t>Learn about tobacco-related statistics in Guam;</a:t>
            </a:r>
          </a:p>
          <a:p>
            <a:pPr eaLnBrk="1" hangingPunct="1"/>
            <a:r>
              <a:rPr lang="en-US" sz="2600" dirty="0" smtClean="0"/>
              <a:t>Describe the biological, psychological and socio-cultural components of tobacco dependence;</a:t>
            </a:r>
          </a:p>
          <a:p>
            <a:pPr eaLnBrk="1" hangingPunct="1"/>
            <a:r>
              <a:rPr lang="en-US" sz="2600" dirty="0" smtClean="0"/>
              <a:t>Relate the information presented in this module to your own experience.</a:t>
            </a:r>
          </a:p>
          <a:p>
            <a:pPr eaLnBrk="1" hangingPunct="1">
              <a:buFont typeface="Wingdings" pitchFamily="16" charset="2"/>
              <a:buNone/>
            </a:pPr>
            <a:endParaRPr lang="en-US" sz="2600" b="1" dirty="0" smtClean="0"/>
          </a:p>
        </p:txBody>
      </p:sp>
      <p:sp>
        <p:nvSpPr>
          <p:cNvPr id="1331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Garamond" pitchFamily="16" charset="0"/>
              </a:rPr>
              <a:t>Working towards a healthier,</a:t>
            </a:r>
          </a:p>
          <a:p>
            <a:r>
              <a:rPr lang="en-US" smtClean="0">
                <a:latin typeface="Garamond" pitchFamily="16" charset="0"/>
              </a:rPr>
              <a:t>Tobacco free future for Guam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9145588" cy="6859588"/>
          </a:xfrm>
          <a:prstGeom prst="rect">
            <a:avLst/>
          </a:prstGeom>
          <a:noFill/>
        </p:spPr>
      </p:pic>
      <p:sp>
        <p:nvSpPr>
          <p:cNvPr id="143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BDC0658-856F-4679-A6E4-C1718FC31451}" type="slidenum">
              <a:rPr lang="en-US" smtClean="0">
                <a:latin typeface="Garamond" pitchFamily="16" charset="0"/>
              </a:rPr>
              <a:pPr/>
              <a:t>11</a:t>
            </a:fld>
            <a:endParaRPr lang="en-US" smtClean="0">
              <a:latin typeface="Garamond" pitchFamily="16" charset="0"/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3200400" y="2174875"/>
            <a:ext cx="5715000" cy="1219200"/>
          </a:xfrm>
        </p:spPr>
        <p:txBody>
          <a:bodyPr/>
          <a:lstStyle/>
          <a:p>
            <a:pPr eaLnBrk="1" hangingPunct="1"/>
            <a:r>
              <a:rPr lang="en-US" sz="3800" b="1" dirty="0" smtClean="0"/>
              <a:t>Video Break</a:t>
            </a:r>
          </a:p>
        </p:txBody>
      </p:sp>
      <p:sp>
        <p:nvSpPr>
          <p:cNvPr id="14340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895600" y="2708275"/>
            <a:ext cx="5638800" cy="3387725"/>
          </a:xfrm>
        </p:spPr>
        <p:txBody>
          <a:bodyPr/>
          <a:lstStyle/>
          <a:p>
            <a:pPr algn="ctr" eaLnBrk="1" hangingPunct="1">
              <a:buFont typeface="Wingdings" pitchFamily="16" charset="2"/>
              <a:buNone/>
            </a:pPr>
            <a:r>
              <a:rPr lang="en-US" sz="3200" dirty="0" smtClean="0"/>
              <a:t>Why is tobacco a problem?</a:t>
            </a:r>
          </a:p>
          <a:p>
            <a:pPr eaLnBrk="1" hangingPunct="1">
              <a:buFont typeface="Wingdings" pitchFamily="16" charset="2"/>
              <a:buNone/>
            </a:pPr>
            <a:endParaRPr lang="en-US" sz="3200" dirty="0" smtClean="0"/>
          </a:p>
        </p:txBody>
      </p:sp>
      <p:sp>
        <p:nvSpPr>
          <p:cNvPr id="1434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Garamond" pitchFamily="16" charset="0"/>
              </a:rPr>
              <a:t>Working towards a healthier,</a:t>
            </a:r>
          </a:p>
          <a:p>
            <a:r>
              <a:rPr lang="en-US" smtClean="0">
                <a:latin typeface="Garamond" pitchFamily="16" charset="0"/>
              </a:rPr>
              <a:t>Tobacco free future for Guam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9" name="Picture 9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15362" name="Text Box 5"/>
          <p:cNvSpPr txBox="1">
            <a:spLocks noChangeArrowheads="1"/>
          </p:cNvSpPr>
          <p:nvPr/>
        </p:nvSpPr>
        <p:spPr bwMode="auto">
          <a:xfrm>
            <a:off x="2209800" y="5715000"/>
            <a:ext cx="4114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800" b="1">
                <a:latin typeface="Times New Roman" pitchFamily="16" charset="0"/>
              </a:rPr>
              <a:t>Sources:</a:t>
            </a:r>
            <a:r>
              <a:rPr lang="en-US" sz="800">
                <a:latin typeface="Times New Roman" pitchFamily="16" charset="0"/>
              </a:rPr>
              <a:t> (AIDS) HIV/AIDS Surveillance Report, 1998; (Alcohol) McGinnis MJ, Foege WH. Review: Actual Causes of Death in the United States. JAMA 1993;270:2207-12; (Motor vehicle) National</a:t>
            </a:r>
            <a:r>
              <a:rPr lang="en-US" sz="1200">
                <a:latin typeface="Times New Roman" pitchFamily="16" charset="0"/>
              </a:rPr>
              <a:t> </a:t>
            </a:r>
            <a:r>
              <a:rPr lang="en-US" sz="800">
                <a:latin typeface="Times New Roman" pitchFamily="16" charset="0"/>
              </a:rPr>
              <a:t>Highway Transportation Safety Administration</a:t>
            </a:r>
            <a:r>
              <a:rPr lang="en-US" sz="1200">
                <a:latin typeface="Times New Roman" pitchFamily="16" charset="0"/>
              </a:rPr>
              <a:t>, </a:t>
            </a:r>
            <a:r>
              <a:rPr lang="en-US" sz="800">
                <a:latin typeface="Times New Roman" pitchFamily="16" charset="0"/>
              </a:rPr>
              <a:t>1998; (Homicide, Suicide)</a:t>
            </a:r>
            <a:endParaRPr lang="en-US" sz="1000">
              <a:latin typeface="Arial" charset="0"/>
            </a:endParaRPr>
          </a:p>
        </p:txBody>
      </p:sp>
      <p:pic>
        <p:nvPicPr>
          <p:cNvPr id="1536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838200"/>
            <a:ext cx="6781800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Rectangle 2"/>
          <p:cNvSpPr>
            <a:spLocks noChangeArrowheads="1"/>
          </p:cNvSpPr>
          <p:nvPr/>
        </p:nvSpPr>
        <p:spPr bwMode="auto">
          <a:xfrm>
            <a:off x="381000" y="228600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600" b="1">
                <a:solidFill>
                  <a:schemeClr val="tx2"/>
                </a:solidFill>
                <a:latin typeface="Arial" charset="0"/>
              </a:rPr>
              <a:t>Comparative Causes of Annual Deaths in the U.S.</a:t>
            </a:r>
          </a:p>
        </p:txBody>
      </p:sp>
      <p:sp>
        <p:nvSpPr>
          <p:cNvPr id="15365" name="Rectangle 10"/>
          <p:cNvSpPr>
            <a:spLocks noChangeArrowheads="1"/>
          </p:cNvSpPr>
          <p:nvPr/>
        </p:nvSpPr>
        <p:spPr bwMode="auto">
          <a:xfrm>
            <a:off x="8439150" y="6232525"/>
            <a:ext cx="325438" cy="244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fld id="{F88D6BDD-6993-4666-A085-C80AC3AB9789}" type="slidenum">
              <a:rPr lang="en-US" sz="1000">
                <a:latin typeface="Arial" charset="0"/>
              </a:rPr>
              <a:pPr/>
              <a:t>12</a:t>
            </a:fld>
            <a:endParaRPr lang="en-US" sz="1000">
              <a:latin typeface="Arial" charset="0"/>
            </a:endParaRPr>
          </a:p>
        </p:txBody>
      </p:sp>
      <p:sp>
        <p:nvSpPr>
          <p:cNvPr id="92171" name="WordArt 11"/>
          <p:cNvSpPr>
            <a:spLocks noChangeArrowheads="1" noChangeShapeType="1" noTextEdit="1"/>
          </p:cNvSpPr>
          <p:nvPr/>
        </p:nvSpPr>
        <p:spPr bwMode="auto">
          <a:xfrm>
            <a:off x="304800" y="457200"/>
            <a:ext cx="8458200" cy="594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38100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Arial Black"/>
              </a:rPr>
              <a:t>$193B</a:t>
            </a:r>
            <a:endParaRPr lang="en-US" sz="3600" kern="10" dirty="0"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solidFill>
                <a:srgbClr val="FF0000"/>
              </a:solidFill>
              <a:latin typeface="Arial Black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43" name="Picture 1031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88" y="0"/>
            <a:ext cx="9145588" cy="6859588"/>
          </a:xfrm>
          <a:prstGeom prst="rect">
            <a:avLst/>
          </a:prstGeom>
          <a:noFill/>
        </p:spPr>
      </p:pic>
      <p:sp>
        <p:nvSpPr>
          <p:cNvPr id="142338" name="Title 3"/>
          <p:cNvSpPr>
            <a:spLocks noGrp="1"/>
          </p:cNvSpPr>
          <p:nvPr>
            <p:ph type="title" idx="4294967295"/>
          </p:nvPr>
        </p:nvSpPr>
        <p:spPr>
          <a:xfrm>
            <a:off x="1752600" y="381000"/>
            <a:ext cx="6934200" cy="579438"/>
          </a:xfrm>
        </p:spPr>
        <p:txBody>
          <a:bodyPr anchor="ctr"/>
          <a:lstStyle/>
          <a:p>
            <a:r>
              <a:rPr lang="en-US" sz="3600" b="1" dirty="0" smtClean="0"/>
              <a:t>Smoking, Adults, Guam vs. US</a:t>
            </a:r>
            <a:endParaRPr lang="en-US" dirty="0" smtClean="0"/>
          </a:p>
        </p:txBody>
      </p:sp>
      <p:sp>
        <p:nvSpPr>
          <p:cNvPr id="1028" name="Content Placeholder 6"/>
          <p:cNvSpPr>
            <a:spLocks noGrp="1"/>
          </p:cNvSpPr>
          <p:nvPr>
            <p:ph sz="quarter" idx="4294967295"/>
          </p:nvPr>
        </p:nvSpPr>
        <p:spPr>
          <a:xfrm>
            <a:off x="1752600" y="1219200"/>
            <a:ext cx="2362200" cy="6096000"/>
          </a:xfrm>
        </p:spPr>
        <p:txBody>
          <a:bodyPr>
            <a:normAutofit/>
          </a:bodyPr>
          <a:lstStyle/>
          <a:p>
            <a:pPr marL="228600" indent="-228600" defTabSz="457200">
              <a:spcBef>
                <a:spcPct val="0"/>
              </a:spcBef>
            </a:pPr>
            <a:r>
              <a:rPr lang="en-US" sz="2100" dirty="0" smtClean="0"/>
              <a:t>Smoking among adults remains on Guam remains higher than average.</a:t>
            </a:r>
          </a:p>
          <a:p>
            <a:pPr marL="228600" indent="-228600" defTabSz="457200">
              <a:spcBef>
                <a:spcPct val="0"/>
              </a:spcBef>
            </a:pPr>
            <a:r>
              <a:rPr lang="en-US" sz="2100" dirty="0" smtClean="0"/>
              <a:t>Over 1 in 4 adults smoke.</a:t>
            </a:r>
          </a:p>
          <a:p>
            <a:pPr marL="228600" indent="-228600" defTabSz="457200">
              <a:spcBef>
                <a:spcPct val="0"/>
              </a:spcBef>
              <a:buFont typeface="Wingdings" pitchFamily="16" charset="2"/>
              <a:buNone/>
            </a:pPr>
            <a:endParaRPr lang="en-US" sz="2100" b="1" dirty="0" smtClean="0"/>
          </a:p>
          <a:p>
            <a:pPr marL="228600" indent="-228600" defTabSz="457200">
              <a:spcBef>
                <a:spcPct val="0"/>
              </a:spcBef>
              <a:buFont typeface="Wingdings" pitchFamily="16" charset="2"/>
              <a:buNone/>
            </a:pPr>
            <a:r>
              <a:rPr lang="en-US" sz="2100" b="1" dirty="0" smtClean="0">
                <a:solidFill>
                  <a:srgbClr val="FF0000"/>
                </a:solidFill>
              </a:rPr>
              <a:t>Red flag:</a:t>
            </a:r>
            <a:endParaRPr lang="en-US" sz="2100" dirty="0" smtClean="0">
              <a:solidFill>
                <a:srgbClr val="FF0000"/>
              </a:solidFill>
            </a:endParaRPr>
          </a:p>
          <a:p>
            <a:pPr marL="228600" indent="-228600" defTabSz="457200">
              <a:spcBef>
                <a:spcPct val="0"/>
              </a:spcBef>
            </a:pPr>
            <a:r>
              <a:rPr lang="en-US" sz="2100" dirty="0" smtClean="0"/>
              <a:t>Smoking prevalence is about 50% higher on Guam than in the US.</a:t>
            </a:r>
          </a:p>
        </p:txBody>
      </p:sp>
      <p:sp>
        <p:nvSpPr>
          <p:cNvPr id="142341" name="Text Placeholder 3"/>
          <p:cNvSpPr>
            <a:spLocks noGrp="1"/>
          </p:cNvSpPr>
          <p:nvPr>
            <p:ph type="body" idx="4294967295"/>
          </p:nvPr>
        </p:nvSpPr>
        <p:spPr>
          <a:xfrm>
            <a:off x="4343400" y="990600"/>
            <a:ext cx="4040188" cy="639763"/>
          </a:xfrm>
        </p:spPr>
        <p:txBody>
          <a:bodyPr anchor="b"/>
          <a:lstStyle/>
          <a:p>
            <a:pPr marL="0" indent="0" defTabSz="457200">
              <a:buFont typeface="Wingdings" pitchFamily="16" charset="2"/>
              <a:buNone/>
            </a:pPr>
            <a:r>
              <a:rPr lang="en-US" sz="2100" b="1" dirty="0" smtClean="0"/>
              <a:t>Source:  BRFSS 2010, DPHSS</a:t>
            </a:r>
          </a:p>
        </p:txBody>
      </p:sp>
      <p:sp>
        <p:nvSpPr>
          <p:cNvPr id="142344" name="Footer Placeholder 4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1200" b="1" i="1">
                <a:latin typeface="Garamond" pitchFamily="16" charset="0"/>
              </a:rPr>
              <a:t>Working towards a healthier,</a:t>
            </a:r>
          </a:p>
          <a:p>
            <a:pPr algn="ctr"/>
            <a:r>
              <a:rPr lang="en-US" sz="1200" b="1" i="1">
                <a:latin typeface="Garamond" pitchFamily="16" charset="0"/>
              </a:rPr>
              <a:t>Tobacco free future for Guam</a:t>
            </a: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1795083286"/>
              </p:ext>
            </p:extLst>
          </p:nvPr>
        </p:nvGraphicFramePr>
        <p:xfrm>
          <a:off x="4114800" y="19812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726519" y="4800600"/>
            <a:ext cx="2626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/>
            <a:r>
              <a:rPr lang="en-US" sz="1400" i="1" dirty="0">
                <a:solidFill>
                  <a:srgbClr val="000000"/>
                </a:solidFill>
                <a:latin typeface="Calibri" pitchFamily="34" charset="0"/>
              </a:rPr>
              <a:t>Source:  DPHSS BRFSS </a:t>
            </a:r>
            <a:r>
              <a:rPr lang="en-US" sz="1400" i="1" dirty="0" smtClean="0">
                <a:solidFill>
                  <a:srgbClr val="000000"/>
                </a:solidFill>
                <a:latin typeface="Calibri" pitchFamily="34" charset="0"/>
              </a:rPr>
              <a:t>2001-2010</a:t>
            </a:r>
            <a:endParaRPr lang="en-US" sz="1400" i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9" name="Picture 5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144386" name="Title 1"/>
          <p:cNvSpPr>
            <a:spLocks noGrp="1"/>
          </p:cNvSpPr>
          <p:nvPr>
            <p:ph type="title" idx="4294967295"/>
          </p:nvPr>
        </p:nvSpPr>
        <p:spPr>
          <a:xfrm>
            <a:off x="1905000" y="685800"/>
            <a:ext cx="6705600" cy="579438"/>
          </a:xfrm>
        </p:spPr>
        <p:txBody>
          <a:bodyPr anchor="ctr"/>
          <a:lstStyle/>
          <a:p>
            <a:r>
              <a:rPr lang="en-US" b="1" dirty="0" smtClean="0"/>
              <a:t>Smoking, Adults, by Sex</a:t>
            </a:r>
            <a:endParaRPr lang="en-US" dirty="0" smtClean="0"/>
          </a:p>
        </p:txBody>
      </p:sp>
      <p:sp>
        <p:nvSpPr>
          <p:cNvPr id="144388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1676400" y="1447800"/>
            <a:ext cx="2819400" cy="51054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2000" dirty="0" smtClean="0"/>
              <a:t>Regardless of sex, smoking is higher on Guam than in the US</a:t>
            </a:r>
          </a:p>
          <a:p>
            <a:pPr>
              <a:spcBef>
                <a:spcPct val="0"/>
              </a:spcBef>
              <a:buFont typeface="Wingdings 3" pitchFamily="16" charset="2"/>
              <a:buNone/>
            </a:pPr>
            <a:endParaRPr lang="en-US" sz="2000" dirty="0" smtClean="0"/>
          </a:p>
          <a:p>
            <a:pPr>
              <a:spcBef>
                <a:spcPct val="0"/>
              </a:spcBef>
            </a:pPr>
            <a:r>
              <a:rPr lang="en-US" sz="2000" dirty="0" smtClean="0"/>
              <a:t>Male smoking on Guam is almost double the rate of the US.</a:t>
            </a:r>
          </a:p>
          <a:p>
            <a:pPr>
              <a:spcBef>
                <a:spcPct val="0"/>
              </a:spcBef>
            </a:pPr>
            <a:endParaRPr lang="en-US" sz="2000" dirty="0" smtClean="0"/>
          </a:p>
          <a:p>
            <a:pPr>
              <a:spcBef>
                <a:spcPct val="0"/>
              </a:spcBef>
            </a:pPr>
            <a:r>
              <a:rPr lang="en-US" sz="2000" dirty="0" smtClean="0"/>
              <a:t>Female smoking on Guam is higher than the male smoking rate of the US.</a:t>
            </a:r>
          </a:p>
          <a:p>
            <a:pPr>
              <a:spcBef>
                <a:spcPct val="0"/>
              </a:spcBef>
            </a:pPr>
            <a:endParaRPr lang="en-US" sz="2000" dirty="0" smtClean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1422426"/>
              </p:ext>
            </p:extLst>
          </p:nvPr>
        </p:nvGraphicFramePr>
        <p:xfrm>
          <a:off x="4267200" y="1295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9313069"/>
              </p:ext>
            </p:extLst>
          </p:nvPr>
        </p:nvGraphicFramePr>
        <p:xfrm>
          <a:off x="4267200" y="3962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752600" y="6172200"/>
            <a:ext cx="2626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/>
            <a:r>
              <a:rPr lang="en-US" sz="1400" i="1" dirty="0">
                <a:solidFill>
                  <a:srgbClr val="000000"/>
                </a:solidFill>
                <a:latin typeface="Calibri" pitchFamily="34" charset="0"/>
              </a:rPr>
              <a:t>Source:  DPHSS BRFSS </a:t>
            </a:r>
            <a:r>
              <a:rPr lang="en-US" sz="1400" i="1" dirty="0" smtClean="0">
                <a:solidFill>
                  <a:srgbClr val="000000"/>
                </a:solidFill>
                <a:latin typeface="Calibri" pitchFamily="34" charset="0"/>
              </a:rPr>
              <a:t>2001-2010</a:t>
            </a:r>
            <a:endParaRPr lang="en-US" sz="1400" i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7" name="Picture 1029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146434" name="Title 1"/>
          <p:cNvSpPr>
            <a:spLocks noGrp="1"/>
          </p:cNvSpPr>
          <p:nvPr>
            <p:ph type="title" idx="4294967295"/>
          </p:nvPr>
        </p:nvSpPr>
        <p:spPr>
          <a:xfrm>
            <a:off x="2514600" y="552450"/>
            <a:ext cx="6248400" cy="1074738"/>
          </a:xfrm>
        </p:spPr>
        <p:txBody>
          <a:bodyPr anchor="ctr"/>
          <a:lstStyle/>
          <a:p>
            <a:r>
              <a:rPr lang="en-US" sz="3600" b="1" dirty="0" smtClean="0"/>
              <a:t>Tobacco Use by </a:t>
            </a:r>
            <a:br>
              <a:rPr lang="en-US" sz="3600" b="1" dirty="0" smtClean="0"/>
            </a:br>
            <a:r>
              <a:rPr lang="en-US" sz="3600" b="1" dirty="0" smtClean="0"/>
              <a:t>Income, Adults, Guam 2010</a:t>
            </a:r>
            <a:endParaRPr lang="en-US" sz="3600" dirty="0" smtClean="0"/>
          </a:p>
        </p:txBody>
      </p:sp>
      <p:sp>
        <p:nvSpPr>
          <p:cNvPr id="146436" name="Content Placeholder 2"/>
          <p:cNvSpPr>
            <a:spLocks noGrp="1"/>
          </p:cNvSpPr>
          <p:nvPr>
            <p:ph sz="half" idx="4294967295"/>
          </p:nvPr>
        </p:nvSpPr>
        <p:spPr>
          <a:xfrm>
            <a:off x="2362201" y="1851025"/>
            <a:ext cx="7086599" cy="614363"/>
          </a:xfrm>
        </p:spPr>
        <p:txBody>
          <a:bodyPr/>
          <a:lstStyle/>
          <a:p>
            <a:r>
              <a:rPr lang="en-US" sz="2600" dirty="0" smtClean="0"/>
              <a:t>Smoking varies with income and education</a:t>
            </a:r>
          </a:p>
        </p:txBody>
      </p:sp>
      <p:sp>
        <p:nvSpPr>
          <p:cNvPr id="146438" name="Footer Placeholder 4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1200" b="1" i="1">
                <a:latin typeface="Garamond" pitchFamily="16" charset="0"/>
              </a:rPr>
              <a:t>Working towards a healthier,</a:t>
            </a:r>
          </a:p>
          <a:p>
            <a:pPr algn="ctr"/>
            <a:r>
              <a:rPr lang="en-US" sz="1200" b="1" i="1">
                <a:latin typeface="Garamond" pitchFamily="16" charset="0"/>
              </a:rPr>
              <a:t>Tobacco free future for Guam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4433842"/>
              </p:ext>
            </p:extLst>
          </p:nvPr>
        </p:nvGraphicFramePr>
        <p:xfrm>
          <a:off x="2590800" y="2438400"/>
          <a:ext cx="61722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096000" y="6019800"/>
            <a:ext cx="2626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/>
            <a:r>
              <a:rPr lang="en-US" sz="1400" i="1" dirty="0">
                <a:solidFill>
                  <a:srgbClr val="000000"/>
                </a:solidFill>
                <a:latin typeface="Calibri" pitchFamily="34" charset="0"/>
              </a:rPr>
              <a:t>Source:  DPHSS BRFSS </a:t>
            </a:r>
            <a:r>
              <a:rPr lang="en-US" sz="1400" i="1" dirty="0" smtClean="0">
                <a:solidFill>
                  <a:srgbClr val="000000"/>
                </a:solidFill>
                <a:latin typeface="Calibri" pitchFamily="34" charset="0"/>
              </a:rPr>
              <a:t>2001-2010</a:t>
            </a:r>
            <a:endParaRPr lang="en-US" sz="1400" i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504" name="Picture 1048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88" y="0"/>
            <a:ext cx="9145588" cy="6859588"/>
          </a:xfrm>
          <a:prstGeom prst="rect">
            <a:avLst/>
          </a:prstGeom>
          <a:noFill/>
        </p:spPr>
      </p:pic>
      <p:sp>
        <p:nvSpPr>
          <p:cNvPr id="148482" name="Title 1"/>
          <p:cNvSpPr>
            <a:spLocks noGrp="1"/>
          </p:cNvSpPr>
          <p:nvPr>
            <p:ph type="title" idx="4294967295"/>
          </p:nvPr>
        </p:nvSpPr>
        <p:spPr>
          <a:xfrm>
            <a:off x="1371600" y="1249363"/>
            <a:ext cx="6705600" cy="579437"/>
          </a:xfrm>
        </p:spPr>
        <p:txBody>
          <a:bodyPr anchor="ctr"/>
          <a:lstStyle/>
          <a:p>
            <a:r>
              <a:rPr lang="en-US" b="1" dirty="0" smtClean="0"/>
              <a:t>Quit attempts, Adults</a:t>
            </a:r>
            <a:endParaRPr lang="en-US" dirty="0" smtClean="0"/>
          </a:p>
        </p:txBody>
      </p:sp>
      <p:sp>
        <p:nvSpPr>
          <p:cNvPr id="148483" name="Rectangle 2"/>
          <p:cNvSpPr>
            <a:spLocks noChangeArrowheads="1"/>
          </p:cNvSpPr>
          <p:nvPr/>
        </p:nvSpPr>
        <p:spPr bwMode="auto">
          <a:xfrm>
            <a:off x="0" y="444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457200"/>
            <a:endParaRPr lang="en-US" sz="1800">
              <a:latin typeface="Calibri" pitchFamily="34" charset="0"/>
            </a:endParaRPr>
          </a:p>
        </p:txBody>
      </p:sp>
      <p:sp>
        <p:nvSpPr>
          <p:cNvPr id="148484" name="Rectangle 3"/>
          <p:cNvSpPr>
            <a:spLocks noChangeArrowheads="1"/>
          </p:cNvSpPr>
          <p:nvPr/>
        </p:nvSpPr>
        <p:spPr bwMode="auto">
          <a:xfrm>
            <a:off x="0" y="28463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457200"/>
            <a:endParaRPr lang="en-US" sz="1800">
              <a:latin typeface="Calibri" pitchFamily="34" charset="0"/>
            </a:endParaRPr>
          </a:p>
        </p:txBody>
      </p:sp>
      <p:sp>
        <p:nvSpPr>
          <p:cNvPr id="148503" name="TextBox 11"/>
          <p:cNvSpPr txBox="1">
            <a:spLocks noChangeArrowheads="1"/>
          </p:cNvSpPr>
          <p:nvPr/>
        </p:nvSpPr>
        <p:spPr bwMode="auto">
          <a:xfrm>
            <a:off x="3429000" y="5073650"/>
            <a:ext cx="57912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US" sz="1800" dirty="0">
                <a:latin typeface="Calibri" pitchFamily="34" charset="0"/>
              </a:rPr>
              <a:t>Statistically significant increase in percent of smokers who attempted to quit at least one day in the past </a:t>
            </a:r>
            <a:r>
              <a:rPr lang="en-US" sz="1800" dirty="0" smtClean="0">
                <a:latin typeface="Calibri" pitchFamily="34" charset="0"/>
              </a:rPr>
              <a:t>year</a:t>
            </a:r>
          </a:p>
          <a:p>
            <a:pPr defTabSz="457200"/>
            <a:r>
              <a:rPr lang="en-US" sz="1400" i="1" dirty="0" smtClean="0">
                <a:latin typeface="Calibri" pitchFamily="34" charset="0"/>
              </a:rPr>
              <a:t>Source:  DPHSS BRFSS 2010</a:t>
            </a:r>
            <a:endParaRPr lang="en-US" sz="1400" i="1" dirty="0">
              <a:latin typeface="Calibri" pitchFamily="34" charset="0"/>
            </a:endParaRPr>
          </a:p>
        </p:txBody>
      </p:sp>
      <p:sp>
        <p:nvSpPr>
          <p:cNvPr id="148505" name="Footer Placeholder 4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1200" b="1" i="1">
                <a:latin typeface="Garamond" pitchFamily="16" charset="0"/>
              </a:rPr>
              <a:t>Working towards a healthier,</a:t>
            </a:r>
          </a:p>
          <a:p>
            <a:pPr algn="ctr"/>
            <a:r>
              <a:rPr lang="en-US" sz="1200" b="1" i="1">
                <a:latin typeface="Garamond" pitchFamily="16" charset="0"/>
              </a:rPr>
              <a:t>Tobacco free future for Guam</a:t>
            </a: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2086683"/>
              </p:ext>
            </p:extLst>
          </p:nvPr>
        </p:nvGraphicFramePr>
        <p:xfrm>
          <a:off x="3429000" y="19812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57" name="Picture 1053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9145588" cy="6859588"/>
          </a:xfrm>
          <a:prstGeom prst="rect">
            <a:avLst/>
          </a:prstGeom>
          <a:noFill/>
        </p:spPr>
      </p:pic>
      <p:sp>
        <p:nvSpPr>
          <p:cNvPr id="150530" name="Title 1"/>
          <p:cNvSpPr>
            <a:spLocks noGrp="1"/>
          </p:cNvSpPr>
          <p:nvPr>
            <p:ph type="title" idx="4294967295"/>
          </p:nvPr>
        </p:nvSpPr>
        <p:spPr>
          <a:xfrm>
            <a:off x="2514600" y="838200"/>
            <a:ext cx="6705600" cy="579438"/>
          </a:xfrm>
        </p:spPr>
        <p:txBody>
          <a:bodyPr anchor="ctr"/>
          <a:lstStyle/>
          <a:p>
            <a:r>
              <a:rPr lang="en-US" b="1" smtClean="0"/>
              <a:t>Consequences: CANCER</a:t>
            </a:r>
            <a:endParaRPr lang="en-US" smtClean="0"/>
          </a:p>
        </p:txBody>
      </p:sp>
      <p:graphicFrame>
        <p:nvGraphicFramePr>
          <p:cNvPr id="150558" name="Group 1054"/>
          <p:cNvGraphicFramePr>
            <a:graphicFrameLocks noGrp="1"/>
          </p:cNvGraphicFramePr>
          <p:nvPr>
            <p:ph sz="half" idx="4294967295"/>
          </p:nvPr>
        </p:nvGraphicFramePr>
        <p:xfrm>
          <a:off x="2667000" y="1752600"/>
          <a:ext cx="5410200" cy="3106739"/>
        </p:xfrm>
        <a:graphic>
          <a:graphicData uri="http://schemas.openxmlformats.org/drawingml/2006/table">
            <a:tbl>
              <a:tblPr/>
              <a:tblGrid>
                <a:gridCol w="2705100"/>
                <a:gridCol w="2705100"/>
              </a:tblGrid>
              <a:tr h="639763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Top Causes of Cancer Death on Guam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2003-2007</a:t>
                      </a:r>
                      <a:endParaRPr kumimoji="0" lang="en-US" sz="17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Males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Females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Lung and Bronchus*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Lung and bronchus*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Prostate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Breast***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Colon and Rectum*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Colon and Rectum*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Liver 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Cervix*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Nasopharynx**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Non-Hodgkin’s Lymphoma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150556" name="TextBox 6"/>
          <p:cNvSpPr txBox="1">
            <a:spLocks noChangeArrowheads="1"/>
          </p:cNvSpPr>
          <p:nvPr/>
        </p:nvSpPr>
        <p:spPr bwMode="auto">
          <a:xfrm>
            <a:off x="3429000" y="5087938"/>
            <a:ext cx="4495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>
              <a:buFont typeface="Arial" charset="0"/>
              <a:buChar char="•"/>
            </a:pPr>
            <a:r>
              <a:rPr lang="en-US" sz="1800" dirty="0">
                <a:latin typeface="Calibri" pitchFamily="34" charset="0"/>
              </a:rPr>
              <a:t>* Related to smoking</a:t>
            </a:r>
          </a:p>
          <a:p>
            <a:pPr defTabSz="457200">
              <a:buFont typeface="Arial" charset="0"/>
              <a:buChar char="•"/>
            </a:pPr>
            <a:r>
              <a:rPr lang="en-US" sz="1800" dirty="0">
                <a:latin typeface="Calibri" pitchFamily="34" charset="0"/>
              </a:rPr>
              <a:t>**Related to chewing tobacco</a:t>
            </a:r>
          </a:p>
          <a:p>
            <a:pPr defTabSz="457200">
              <a:buFont typeface="Arial" charset="0"/>
              <a:buChar char="•"/>
            </a:pPr>
            <a:r>
              <a:rPr lang="en-US" sz="1800" dirty="0">
                <a:latin typeface="Calibri" pitchFamily="34" charset="0"/>
              </a:rPr>
              <a:t>***Related to second hand smoke exposure</a:t>
            </a:r>
          </a:p>
          <a:p>
            <a:pPr defTabSz="457200">
              <a:buFont typeface="Arial" charset="0"/>
              <a:buChar char="•"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150559" name="Footer Placeholder 4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1200" b="1" i="1">
                <a:latin typeface="Garamond" pitchFamily="16" charset="0"/>
              </a:rPr>
              <a:t>Working towards a healthier,</a:t>
            </a:r>
          </a:p>
          <a:p>
            <a:pPr algn="ctr"/>
            <a:r>
              <a:rPr lang="en-US" sz="1200" b="1" i="1">
                <a:latin typeface="Garamond" pitchFamily="16" charset="0"/>
              </a:rPr>
              <a:t>Tobacco free future for Guam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83" name="Picture 1031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152578" name="Title 4"/>
          <p:cNvSpPr>
            <a:spLocks noGrp="1"/>
          </p:cNvSpPr>
          <p:nvPr>
            <p:ph type="title" idx="4294967295"/>
          </p:nvPr>
        </p:nvSpPr>
        <p:spPr>
          <a:xfrm>
            <a:off x="838200" y="533400"/>
            <a:ext cx="7696200" cy="579438"/>
          </a:xfrm>
        </p:spPr>
        <p:txBody>
          <a:bodyPr anchor="ctr"/>
          <a:lstStyle/>
          <a:p>
            <a:pPr algn="ctr"/>
            <a:r>
              <a:rPr lang="en-US" b="1" dirty="0" smtClean="0"/>
              <a:t>Current smoking by sex, Youth</a:t>
            </a:r>
            <a:endParaRPr lang="en-US" dirty="0" smtClean="0"/>
          </a:p>
        </p:txBody>
      </p:sp>
      <p:sp>
        <p:nvSpPr>
          <p:cNvPr id="152579" name="Text Placeholder 7"/>
          <p:cNvSpPr>
            <a:spLocks noGrp="1"/>
          </p:cNvSpPr>
          <p:nvPr>
            <p:ph type="body" idx="4294967295"/>
          </p:nvPr>
        </p:nvSpPr>
        <p:spPr>
          <a:xfrm>
            <a:off x="1217613" y="1158875"/>
            <a:ext cx="4040187" cy="639763"/>
          </a:xfrm>
        </p:spPr>
        <p:txBody>
          <a:bodyPr anchor="b"/>
          <a:lstStyle/>
          <a:p>
            <a:pPr marL="0" indent="0" defTabSz="457200">
              <a:buFont typeface="Wingdings" pitchFamily="16" charset="2"/>
              <a:buNone/>
            </a:pPr>
            <a:r>
              <a:rPr lang="en-US" sz="2100" b="1" dirty="0" smtClean="0">
                <a:latin typeface="+mj-lt"/>
              </a:rPr>
              <a:t>High School</a:t>
            </a:r>
          </a:p>
        </p:txBody>
      </p:sp>
      <p:pic>
        <p:nvPicPr>
          <p:cNvPr id="6" name="Content Placeholder 3"/>
          <p:cNvPicPr>
            <a:picLocks noGrp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050925" y="1874838"/>
            <a:ext cx="4054475" cy="3962400"/>
          </a:xfrm>
          <a:solidFill>
            <a:schemeClr val="bg1"/>
          </a:solidFill>
        </p:spPr>
      </p:pic>
      <p:sp>
        <p:nvSpPr>
          <p:cNvPr id="152581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5102225" y="1158875"/>
            <a:ext cx="4041775" cy="639763"/>
          </a:xfrm>
        </p:spPr>
        <p:txBody>
          <a:bodyPr anchor="b"/>
          <a:lstStyle/>
          <a:p>
            <a:pPr marL="0" indent="0" defTabSz="457200">
              <a:buFont typeface="Wingdings" pitchFamily="16" charset="2"/>
              <a:buNone/>
            </a:pPr>
            <a:r>
              <a:rPr lang="en-US" sz="2100" b="1" dirty="0" smtClean="0">
                <a:latin typeface="+mj-lt"/>
              </a:rPr>
              <a:t>Middle School</a:t>
            </a:r>
          </a:p>
        </p:txBody>
      </p:sp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402831656"/>
              </p:ext>
            </p:extLst>
          </p:nvPr>
        </p:nvGraphicFramePr>
        <p:xfrm>
          <a:off x="4943475" y="1911422"/>
          <a:ext cx="4041775" cy="3844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2584" name="Footer Placeholder 4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1200" b="1" i="1">
                <a:latin typeface="Garamond" pitchFamily="16" charset="0"/>
              </a:rPr>
              <a:t>Working towards a healthier,</a:t>
            </a:r>
          </a:p>
          <a:p>
            <a:pPr algn="ctr"/>
            <a:r>
              <a:rPr lang="en-US" sz="1200" b="1" i="1">
                <a:latin typeface="Garamond" pitchFamily="16" charset="0"/>
              </a:rPr>
              <a:t>Tobacco free future for Guam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05400" y="5864423"/>
            <a:ext cx="25018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/>
            <a:r>
              <a:rPr lang="en-US" sz="1400" i="1" dirty="0">
                <a:solidFill>
                  <a:srgbClr val="000000"/>
                </a:solidFill>
                <a:latin typeface="Calibri" pitchFamily="34" charset="0"/>
              </a:rPr>
              <a:t>Source:  </a:t>
            </a:r>
            <a:r>
              <a:rPr lang="en-US" sz="1400" i="1" dirty="0" smtClean="0">
                <a:solidFill>
                  <a:srgbClr val="000000"/>
                </a:solidFill>
                <a:latin typeface="Calibri" pitchFamily="34" charset="0"/>
              </a:rPr>
              <a:t>GDOE YRBS 1999-2007</a:t>
            </a:r>
            <a:endParaRPr lang="en-US" sz="1400" i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31" name="Picture 1031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838200"/>
            <a:ext cx="7848600" cy="60960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3600" b="1" dirty="0" smtClean="0"/>
              <a:t>Current Smoking, Youth, by Ethnicity</a:t>
            </a:r>
            <a:endParaRPr lang="en-US" sz="3600" dirty="0" smtClean="0"/>
          </a:p>
        </p:txBody>
      </p:sp>
      <p:sp>
        <p:nvSpPr>
          <p:cNvPr id="154627" name="Text Placeholder 2"/>
          <p:cNvSpPr>
            <a:spLocks noGrp="1"/>
          </p:cNvSpPr>
          <p:nvPr>
            <p:ph type="body" idx="4294967295"/>
          </p:nvPr>
        </p:nvSpPr>
        <p:spPr>
          <a:xfrm>
            <a:off x="828675" y="1219200"/>
            <a:ext cx="4040188" cy="639763"/>
          </a:xfrm>
        </p:spPr>
        <p:txBody>
          <a:bodyPr anchor="b"/>
          <a:lstStyle/>
          <a:p>
            <a:pPr marL="0" indent="0" defTabSz="457200">
              <a:buFont typeface="Wingdings" pitchFamily="16" charset="2"/>
              <a:buNone/>
            </a:pPr>
            <a:r>
              <a:rPr lang="en-US" sz="2100" b="1" dirty="0" smtClean="0">
                <a:latin typeface="+mj-lt"/>
              </a:rPr>
              <a:t>High School</a:t>
            </a:r>
          </a:p>
        </p:txBody>
      </p:sp>
      <p:sp>
        <p:nvSpPr>
          <p:cNvPr id="154628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4791075" y="1219200"/>
            <a:ext cx="4041775" cy="639763"/>
          </a:xfrm>
        </p:spPr>
        <p:txBody>
          <a:bodyPr anchor="b"/>
          <a:lstStyle/>
          <a:p>
            <a:pPr marL="0" indent="0" defTabSz="457200">
              <a:buFont typeface="Wingdings" pitchFamily="16" charset="2"/>
              <a:buNone/>
            </a:pPr>
            <a:r>
              <a:rPr lang="en-US" sz="2100" b="1" dirty="0" smtClean="0">
                <a:latin typeface="+mj-lt"/>
              </a:rPr>
              <a:t>Middle School</a:t>
            </a:r>
          </a:p>
        </p:txBody>
      </p:sp>
      <p:pic>
        <p:nvPicPr>
          <p:cNvPr id="4" name="Chart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325" y="1854200"/>
            <a:ext cx="4054475" cy="429101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Content Placeholder 4"/>
          <p:cNvPicPr>
            <a:picLocks noGrp="1" noChangeArrowheads="1"/>
          </p:cNvPicPr>
          <p:nvPr>
            <p:ph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784725" y="2209800"/>
            <a:ext cx="4054475" cy="3968750"/>
          </a:xfrm>
        </p:spPr>
      </p:pic>
      <p:sp>
        <p:nvSpPr>
          <p:cNvPr id="154632" name="Footer Placeholder 4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1200" b="1" i="1">
                <a:latin typeface="Garamond" pitchFamily="16" charset="0"/>
              </a:rPr>
              <a:t>Working towards a healthier,</a:t>
            </a:r>
          </a:p>
          <a:p>
            <a:pPr algn="ctr"/>
            <a:r>
              <a:rPr lang="en-US" sz="1200" b="1" i="1">
                <a:latin typeface="Garamond" pitchFamily="16" charset="0"/>
              </a:rPr>
              <a:t>Tobacco free future for Guam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80118" y="6245423"/>
            <a:ext cx="25018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/>
            <a:r>
              <a:rPr lang="en-US" sz="1400" i="1" dirty="0">
                <a:solidFill>
                  <a:srgbClr val="000000"/>
                </a:solidFill>
                <a:latin typeface="Calibri" pitchFamily="34" charset="0"/>
              </a:rPr>
              <a:t>Source:  </a:t>
            </a:r>
            <a:r>
              <a:rPr lang="en-US" sz="1400" i="1" dirty="0" smtClean="0">
                <a:solidFill>
                  <a:srgbClr val="000000"/>
                </a:solidFill>
                <a:latin typeface="Calibri" pitchFamily="34" charset="0"/>
              </a:rPr>
              <a:t>GDOE YRBS 1999-2007</a:t>
            </a:r>
            <a:endParaRPr lang="en-US" sz="1400" i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9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51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B2451E1-E5A2-466E-9AE5-CC47EAE10781}" type="slidenum">
              <a:rPr lang="en-US" smtClean="0">
                <a:latin typeface="Garamond" pitchFamily="16" charset="0"/>
              </a:rPr>
              <a:pPr/>
              <a:t>2</a:t>
            </a:fld>
            <a:endParaRPr lang="en-US" smtClean="0">
              <a:latin typeface="Garamond" pitchFamily="16" charset="0"/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0" y="304800"/>
            <a:ext cx="4114800" cy="533400"/>
          </a:xfrm>
        </p:spPr>
        <p:txBody>
          <a:bodyPr/>
          <a:lstStyle/>
          <a:p>
            <a:pPr eaLnBrk="1" hangingPunct="1"/>
            <a:r>
              <a:rPr lang="en-US" sz="3800" b="1" dirty="0" smtClean="0"/>
              <a:t>Before We Begin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19400" y="1600200"/>
            <a:ext cx="5867400" cy="4530725"/>
          </a:xfrm>
        </p:spPr>
        <p:txBody>
          <a:bodyPr/>
          <a:lstStyle/>
          <a:p>
            <a:pPr eaLnBrk="1" hangingPunct="1"/>
            <a:r>
              <a:rPr lang="en-US" sz="3200" dirty="0" smtClean="0"/>
              <a:t>Let’s introduce ourselves.</a:t>
            </a:r>
          </a:p>
          <a:p>
            <a:pPr eaLnBrk="1" hangingPunct="1"/>
            <a:endParaRPr lang="en-US" sz="3200" dirty="0" smtClean="0"/>
          </a:p>
          <a:p>
            <a:pPr eaLnBrk="1" hangingPunct="1"/>
            <a:r>
              <a:rPr lang="en-US" sz="3200" dirty="0" smtClean="0"/>
              <a:t>What do you hope to gain from the experience?</a:t>
            </a:r>
          </a:p>
          <a:p>
            <a:pPr eaLnBrk="1" hangingPunct="1"/>
            <a:endParaRPr lang="en-US" dirty="0" smtClean="0"/>
          </a:p>
        </p:txBody>
      </p:sp>
      <p:sp>
        <p:nvSpPr>
          <p:cNvPr id="5125" name="Footer Placeholder 4"/>
          <p:cNvSpPr txBox="1">
            <a:spLocks/>
          </p:cNvSpPr>
          <p:nvPr/>
        </p:nvSpPr>
        <p:spPr bwMode="auto">
          <a:xfrm>
            <a:off x="3200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1200" b="1" i="1">
                <a:latin typeface="Garamond" pitchFamily="16" charset="0"/>
              </a:rPr>
              <a:t>Working towards a healthier,</a:t>
            </a:r>
          </a:p>
          <a:p>
            <a:pPr algn="ctr"/>
            <a:r>
              <a:rPr lang="en-US" sz="1200" b="1" i="1">
                <a:latin typeface="Garamond" pitchFamily="16" charset="0"/>
              </a:rPr>
              <a:t>Tobacco free future for Guam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9" name="Picture 1031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88" y="0"/>
            <a:ext cx="9145588" cy="685958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62000" y="609600"/>
            <a:ext cx="7924800" cy="76200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3600" b="1" dirty="0" smtClean="0"/>
              <a:t>Smokeless Tobacco Use, Youth, by Sex</a:t>
            </a:r>
            <a:endParaRPr lang="en-US" sz="3600" dirty="0" smtClean="0"/>
          </a:p>
        </p:txBody>
      </p:sp>
      <p:sp>
        <p:nvSpPr>
          <p:cNvPr id="156675" name="Text Placeholder 2"/>
          <p:cNvSpPr>
            <a:spLocks noGrp="1"/>
          </p:cNvSpPr>
          <p:nvPr>
            <p:ph type="body" idx="4294967295"/>
          </p:nvPr>
        </p:nvSpPr>
        <p:spPr>
          <a:xfrm>
            <a:off x="904875" y="1535113"/>
            <a:ext cx="4040188" cy="639762"/>
          </a:xfrm>
        </p:spPr>
        <p:txBody>
          <a:bodyPr anchor="b"/>
          <a:lstStyle/>
          <a:p>
            <a:pPr marL="0" indent="0" defTabSz="457200">
              <a:buFont typeface="Wingdings" pitchFamily="16" charset="2"/>
              <a:buNone/>
            </a:pPr>
            <a:r>
              <a:rPr lang="en-US" sz="2100" b="1" dirty="0" smtClean="0">
                <a:latin typeface="+mj-lt"/>
              </a:rPr>
              <a:t>High School</a:t>
            </a:r>
          </a:p>
        </p:txBody>
      </p:sp>
      <p:pic>
        <p:nvPicPr>
          <p:cNvPr id="4" name="Content Placeholder 3"/>
          <p:cNvPicPr>
            <a:picLocks noGrp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898525" y="2170113"/>
            <a:ext cx="4054475" cy="3962400"/>
          </a:xfrm>
          <a:solidFill>
            <a:schemeClr val="bg1"/>
          </a:solidFill>
        </p:spPr>
      </p:pic>
      <p:sp>
        <p:nvSpPr>
          <p:cNvPr id="156677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4943475" y="1535113"/>
            <a:ext cx="4041775" cy="639762"/>
          </a:xfrm>
        </p:spPr>
        <p:txBody>
          <a:bodyPr anchor="b"/>
          <a:lstStyle/>
          <a:p>
            <a:pPr marL="0" indent="0" defTabSz="457200">
              <a:buFont typeface="Wingdings" pitchFamily="16" charset="2"/>
              <a:buNone/>
            </a:pPr>
            <a:r>
              <a:rPr lang="en-US" sz="2100" b="1" dirty="0" smtClean="0">
                <a:latin typeface="+mj-lt"/>
              </a:rPr>
              <a:t>Middle School</a:t>
            </a:r>
          </a:p>
        </p:txBody>
      </p:sp>
      <p:pic>
        <p:nvPicPr>
          <p:cNvPr id="7" name="Content Placeholder 3"/>
          <p:cNvPicPr>
            <a:picLocks noGrp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937125" y="2170113"/>
            <a:ext cx="4054475" cy="3962400"/>
          </a:xfrm>
        </p:spPr>
      </p:pic>
      <p:sp>
        <p:nvSpPr>
          <p:cNvPr id="156680" name="Footer Placeholder 4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1200" b="1" i="1">
                <a:latin typeface="Garamond" pitchFamily="16" charset="0"/>
              </a:rPr>
              <a:t>Working towards a healthier,</a:t>
            </a:r>
          </a:p>
          <a:p>
            <a:pPr algn="ctr"/>
            <a:r>
              <a:rPr lang="en-US" sz="1200" b="1" i="1">
                <a:latin typeface="Garamond" pitchFamily="16" charset="0"/>
              </a:rPr>
              <a:t>Tobacco free future for Guam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32518" y="6245423"/>
            <a:ext cx="25018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/>
            <a:r>
              <a:rPr lang="en-US" sz="1400" i="1" dirty="0">
                <a:solidFill>
                  <a:srgbClr val="000000"/>
                </a:solidFill>
                <a:latin typeface="Calibri" pitchFamily="34" charset="0"/>
              </a:rPr>
              <a:t>Source:  </a:t>
            </a:r>
            <a:r>
              <a:rPr lang="en-US" sz="1400" i="1" dirty="0" smtClean="0">
                <a:solidFill>
                  <a:srgbClr val="000000"/>
                </a:solidFill>
                <a:latin typeface="Calibri" pitchFamily="34" charset="0"/>
              </a:rPr>
              <a:t>GDOE YRBS 1999-2007</a:t>
            </a:r>
            <a:endParaRPr lang="en-US" sz="1400" i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7" name="Picture 1031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304800"/>
            <a:ext cx="8229600" cy="1447800"/>
          </a:xfrm>
        </p:spPr>
        <p:txBody>
          <a:bodyPr anchor="ctr">
            <a:normAutofit/>
          </a:bodyPr>
          <a:lstStyle/>
          <a:p>
            <a:pPr algn="ctr"/>
            <a:r>
              <a:rPr lang="en-US" b="1" dirty="0" smtClean="0"/>
              <a:t>Smokeless Tobacco Use, </a:t>
            </a:r>
            <a:br>
              <a:rPr lang="en-US" b="1" dirty="0" smtClean="0"/>
            </a:br>
            <a:r>
              <a:rPr lang="en-US" b="1" dirty="0" smtClean="0"/>
              <a:t>Youth, by Ethnicity</a:t>
            </a:r>
          </a:p>
        </p:txBody>
      </p:sp>
      <p:sp>
        <p:nvSpPr>
          <p:cNvPr id="158723" name="Text Placeholder 2"/>
          <p:cNvSpPr>
            <a:spLocks noGrp="1"/>
          </p:cNvSpPr>
          <p:nvPr>
            <p:ph type="body" idx="4294967295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/>
          <a:p>
            <a:pPr marL="0" indent="0" defTabSz="457200">
              <a:buFont typeface="Wingdings" pitchFamily="16" charset="2"/>
              <a:buNone/>
            </a:pPr>
            <a:r>
              <a:rPr lang="en-US" sz="2100" b="1" dirty="0" smtClean="0">
                <a:latin typeface="+mj-lt"/>
              </a:rPr>
              <a:t>High School</a:t>
            </a:r>
          </a:p>
        </p:txBody>
      </p:sp>
      <p:pic>
        <p:nvPicPr>
          <p:cNvPr id="4" name="Content Placeholder 3"/>
          <p:cNvPicPr>
            <a:picLocks noGrp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0850" y="2170113"/>
            <a:ext cx="4054475" cy="3962400"/>
          </a:xfrm>
          <a:solidFill>
            <a:schemeClr val="bg1"/>
          </a:solidFill>
        </p:spPr>
      </p:pic>
      <p:sp>
        <p:nvSpPr>
          <p:cNvPr id="15872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/>
          <a:p>
            <a:pPr marL="0" indent="0" defTabSz="457200">
              <a:buFont typeface="Wingdings" pitchFamily="16" charset="2"/>
              <a:buNone/>
            </a:pPr>
            <a:r>
              <a:rPr lang="en-US" sz="2100" b="1" dirty="0" smtClean="0">
                <a:latin typeface="+mj-lt"/>
              </a:rPr>
              <a:t>Middle School</a:t>
            </a:r>
          </a:p>
        </p:txBody>
      </p:sp>
      <p:pic>
        <p:nvPicPr>
          <p:cNvPr id="7" name="Content Placeholder 3"/>
          <p:cNvPicPr>
            <a:picLocks noGrp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638675" y="2170113"/>
            <a:ext cx="4054475" cy="3962400"/>
          </a:xfrm>
        </p:spPr>
      </p:pic>
      <p:sp>
        <p:nvSpPr>
          <p:cNvPr id="158728" name="Footer Placeholder 4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1200" b="1" i="1">
                <a:latin typeface="Garamond" pitchFamily="16" charset="0"/>
              </a:rPr>
              <a:t>Working towards a healthier,</a:t>
            </a:r>
          </a:p>
          <a:p>
            <a:pPr algn="ctr"/>
            <a:r>
              <a:rPr lang="en-US" sz="1200" b="1" i="1">
                <a:latin typeface="Garamond" pitchFamily="16" charset="0"/>
              </a:rPr>
              <a:t>Tobacco free future for Guam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80118" y="6245423"/>
            <a:ext cx="25018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/>
            <a:r>
              <a:rPr lang="en-US" sz="1400" i="1" dirty="0">
                <a:solidFill>
                  <a:srgbClr val="000000"/>
                </a:solidFill>
                <a:latin typeface="Calibri" pitchFamily="34" charset="0"/>
              </a:rPr>
              <a:t>Source:  </a:t>
            </a:r>
            <a:r>
              <a:rPr lang="en-US" sz="1400" i="1" dirty="0" smtClean="0">
                <a:solidFill>
                  <a:srgbClr val="000000"/>
                </a:solidFill>
                <a:latin typeface="Calibri" pitchFamily="34" charset="0"/>
              </a:rPr>
              <a:t>GDOE YRBS 1999-2007</a:t>
            </a:r>
            <a:endParaRPr lang="en-US" sz="1400" i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2" name="Picture 4" descr="slides bac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533400" y="304800"/>
            <a:ext cx="8153400" cy="1447800"/>
          </a:xfrm>
        </p:spPr>
        <p:txBody>
          <a:bodyPr anchor="ctr">
            <a:noAutofit/>
          </a:bodyPr>
          <a:lstStyle/>
          <a:p>
            <a:pPr algn="ctr"/>
            <a:r>
              <a:rPr lang="en-US" b="1" dirty="0" smtClean="0"/>
              <a:t>Lifetime and current </a:t>
            </a:r>
            <a:br>
              <a:rPr lang="en-US" b="1" dirty="0" smtClean="0"/>
            </a:br>
            <a:r>
              <a:rPr lang="en-US" b="1" dirty="0" smtClean="0"/>
              <a:t>smoking, Youth</a:t>
            </a:r>
            <a:endParaRPr lang="en-US" dirty="0" smtClean="0"/>
          </a:p>
        </p:txBody>
      </p:sp>
      <p:graphicFrame>
        <p:nvGraphicFramePr>
          <p:cNvPr id="160771" name="Content Placeholder 6"/>
          <p:cNvGraphicFramePr>
            <a:graphicFrameLocks noGrp="1"/>
          </p:cNvGraphicFramePr>
          <p:nvPr>
            <p:ph idx="4294967295"/>
          </p:nvPr>
        </p:nvGraphicFramePr>
        <p:xfrm>
          <a:off x="812800" y="1811338"/>
          <a:ext cx="8178800" cy="4513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99" name="Chart" r:id="rId5" imgW="8181541" imgH="4517528" progId="Excel.Sheet.8">
                  <p:embed/>
                </p:oleObj>
              </mc:Choice>
              <mc:Fallback>
                <p:oleObj name="Chart" r:id="rId5" imgW="8181541" imgH="4517528" progId="Excel.Sheet.8">
                  <p:embed/>
                  <p:pic>
                    <p:nvPicPr>
                      <p:cNvPr id="0" name="Content Placeholder 6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800" y="1811338"/>
                        <a:ext cx="8178800" cy="45132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0773" name="Footer Placeholder 4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1200" b="1" i="1">
                <a:latin typeface="Garamond" pitchFamily="16" charset="0"/>
              </a:rPr>
              <a:t>Working towards a healthier,</a:t>
            </a:r>
          </a:p>
          <a:p>
            <a:pPr algn="ctr"/>
            <a:r>
              <a:rPr lang="en-US" sz="1200" b="1" i="1">
                <a:latin typeface="Garamond" pitchFamily="16" charset="0"/>
              </a:rPr>
              <a:t>Tobacco free future for Guam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03918" y="6245423"/>
            <a:ext cx="2200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/>
            <a:r>
              <a:rPr lang="en-US" sz="1400" i="1" dirty="0" smtClean="0">
                <a:solidFill>
                  <a:srgbClr val="000000"/>
                </a:solidFill>
                <a:latin typeface="Calibri" pitchFamily="34" charset="0"/>
              </a:rPr>
              <a:t>Sources:  GDOE YRBS 2007; </a:t>
            </a:r>
          </a:p>
          <a:p>
            <a:pPr lvl="0" defTabSz="457200"/>
            <a:r>
              <a:rPr lang="en-US" sz="1400" i="1" dirty="0" smtClean="0">
                <a:solidFill>
                  <a:srgbClr val="000000"/>
                </a:solidFill>
                <a:latin typeface="Calibri" pitchFamily="34" charset="0"/>
              </a:rPr>
              <a:t>DMHSA SEOW data 2009</a:t>
            </a:r>
            <a:endParaRPr lang="en-US" sz="1400" i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20" name="Picture 4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162818" name="Title 1"/>
          <p:cNvSpPr>
            <a:spLocks noGrp="1"/>
          </p:cNvSpPr>
          <p:nvPr>
            <p:ph type="title" idx="4294967295"/>
          </p:nvPr>
        </p:nvSpPr>
        <p:spPr>
          <a:xfrm>
            <a:off x="1676400" y="381000"/>
            <a:ext cx="6705600" cy="1295400"/>
          </a:xfrm>
        </p:spPr>
        <p:txBody>
          <a:bodyPr anchor="ctr"/>
          <a:lstStyle/>
          <a:p>
            <a:r>
              <a:rPr lang="en-US" b="1" dirty="0" smtClean="0"/>
              <a:t>Other tobacco use, Youth</a:t>
            </a:r>
            <a:endParaRPr lang="en-US" dirty="0" smtClean="0"/>
          </a:p>
        </p:txBody>
      </p:sp>
      <p:pic>
        <p:nvPicPr>
          <p:cNvPr id="162819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33425" y="1604963"/>
            <a:ext cx="7953375" cy="4405312"/>
          </a:xfrm>
          <a:ln/>
        </p:spPr>
      </p:pic>
      <p:sp>
        <p:nvSpPr>
          <p:cNvPr id="162821" name="Footer Placeholder 4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1200" b="1" i="1">
                <a:latin typeface="Garamond" pitchFamily="16" charset="0"/>
              </a:rPr>
              <a:t>Working towards a healthier,</a:t>
            </a:r>
          </a:p>
          <a:p>
            <a:pPr algn="ctr"/>
            <a:r>
              <a:rPr lang="en-US" sz="1200" b="1" i="1">
                <a:latin typeface="Garamond" pitchFamily="16" charset="0"/>
              </a:rPr>
              <a:t>Tobacco free future for Guam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03918" y="6245423"/>
            <a:ext cx="2200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/>
            <a:r>
              <a:rPr lang="en-US" sz="1400" i="1" dirty="0" smtClean="0">
                <a:solidFill>
                  <a:srgbClr val="000000"/>
                </a:solidFill>
                <a:latin typeface="Calibri" pitchFamily="34" charset="0"/>
              </a:rPr>
              <a:t>Sources:  GDOE YRBS 2007; </a:t>
            </a:r>
          </a:p>
          <a:p>
            <a:pPr lvl="0" defTabSz="457200"/>
            <a:r>
              <a:rPr lang="en-US" sz="1400" i="1" dirty="0" smtClean="0">
                <a:solidFill>
                  <a:srgbClr val="000000"/>
                </a:solidFill>
                <a:latin typeface="Calibri" pitchFamily="34" charset="0"/>
              </a:rPr>
              <a:t>DMHSA SEOW data 2009</a:t>
            </a:r>
            <a:endParaRPr lang="en-US" sz="1400" i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91" name="Picture 27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9145588" cy="6859588"/>
          </a:xfrm>
          <a:prstGeom prst="rect">
            <a:avLst/>
          </a:prstGeom>
          <a:noFill/>
        </p:spPr>
      </p:pic>
      <p:sp>
        <p:nvSpPr>
          <p:cNvPr id="164866" name="Title 3"/>
          <p:cNvSpPr>
            <a:spLocks noGrp="1"/>
          </p:cNvSpPr>
          <p:nvPr>
            <p:ph type="title" idx="4294967295"/>
          </p:nvPr>
        </p:nvSpPr>
        <p:spPr>
          <a:xfrm>
            <a:off x="1981200" y="76200"/>
            <a:ext cx="6705600" cy="1828800"/>
          </a:xfrm>
        </p:spPr>
        <p:txBody>
          <a:bodyPr anchor="ctr"/>
          <a:lstStyle/>
          <a:p>
            <a:r>
              <a:rPr lang="en-US" b="1" dirty="0" smtClean="0"/>
              <a:t>Q-Mark Survey 2008, DMHSA </a:t>
            </a:r>
            <a:endParaRPr lang="en-US" dirty="0" smtClean="0"/>
          </a:p>
        </p:txBody>
      </p:sp>
      <p:sp>
        <p:nvSpPr>
          <p:cNvPr id="164867" name="Text Placeholder 4"/>
          <p:cNvSpPr>
            <a:spLocks noGrp="1"/>
          </p:cNvSpPr>
          <p:nvPr>
            <p:ph type="body" idx="4294967295"/>
          </p:nvPr>
        </p:nvSpPr>
        <p:spPr>
          <a:xfrm>
            <a:off x="2514600" y="3962400"/>
            <a:ext cx="3810000" cy="2133600"/>
          </a:xfrm>
        </p:spPr>
        <p:txBody>
          <a:bodyPr anchor="b"/>
          <a:lstStyle/>
          <a:p>
            <a:pPr marL="0" indent="0" defTabSz="457200">
              <a:buFont typeface="Wingdings" pitchFamily="16" charset="2"/>
              <a:buNone/>
            </a:pPr>
            <a:r>
              <a:rPr lang="en-US" sz="2100" b="1" dirty="0" smtClean="0"/>
              <a:t>4% of students report having tried chewing tobacco, snuff or dip.</a:t>
            </a:r>
          </a:p>
        </p:txBody>
      </p:sp>
      <p:sp>
        <p:nvSpPr>
          <p:cNvPr id="164868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1524000" y="1849438"/>
            <a:ext cx="2514600" cy="3946525"/>
          </a:xfrm>
        </p:spPr>
        <p:txBody>
          <a:bodyPr/>
          <a:lstStyle/>
          <a:p>
            <a:r>
              <a:rPr lang="en-US" sz="2000" dirty="0" smtClean="0"/>
              <a:t>Overall, 6% of youth respondents chew </a:t>
            </a:r>
            <a:r>
              <a:rPr lang="en-US" sz="2000" dirty="0" err="1" smtClean="0"/>
              <a:t>pugua</a:t>
            </a:r>
            <a:endParaRPr lang="en-US" sz="2000" dirty="0" smtClean="0"/>
          </a:p>
          <a:p>
            <a:r>
              <a:rPr lang="en-US" sz="2000" dirty="0" smtClean="0"/>
              <a:t>24% of Micronesian students chew </a:t>
            </a:r>
            <a:r>
              <a:rPr lang="en-US" sz="2000" dirty="0" err="1" smtClean="0"/>
              <a:t>pugua</a:t>
            </a:r>
            <a:r>
              <a:rPr lang="en-US" sz="2000" dirty="0" smtClean="0"/>
              <a:t> regularly</a:t>
            </a:r>
          </a:p>
        </p:txBody>
      </p:sp>
      <p:sp>
        <p:nvSpPr>
          <p:cNvPr id="164869" name="Content Placeholder 7"/>
          <p:cNvSpPr>
            <a:spLocks noGrp="1"/>
          </p:cNvSpPr>
          <p:nvPr>
            <p:ph sz="quarter" idx="4294967295"/>
          </p:nvPr>
        </p:nvSpPr>
        <p:spPr>
          <a:xfrm>
            <a:off x="4572000" y="1828800"/>
            <a:ext cx="4041775" cy="3941763"/>
          </a:xfrm>
        </p:spPr>
        <p:txBody>
          <a:bodyPr/>
          <a:lstStyle/>
          <a:p>
            <a:pPr>
              <a:spcBef>
                <a:spcPct val="0"/>
              </a:spcBef>
              <a:buFont typeface="Wingdings 3" pitchFamily="16" charset="2"/>
              <a:buNone/>
            </a:pPr>
            <a:r>
              <a:rPr lang="en-US" sz="2100" dirty="0" smtClean="0"/>
              <a:t>Among those who chew </a:t>
            </a:r>
            <a:r>
              <a:rPr lang="en-US" sz="2100" dirty="0" err="1" smtClean="0"/>
              <a:t>pugua</a:t>
            </a:r>
            <a:r>
              <a:rPr lang="en-US" sz="2100" dirty="0" smtClean="0"/>
              <a:t>:</a:t>
            </a:r>
          </a:p>
          <a:p>
            <a:pPr>
              <a:spcBef>
                <a:spcPct val="0"/>
              </a:spcBef>
              <a:buFont typeface="Wingdings 3" pitchFamily="16" charset="2"/>
              <a:buNone/>
            </a:pPr>
            <a:endParaRPr lang="en-US" sz="2100" dirty="0" smtClean="0"/>
          </a:p>
          <a:p>
            <a:pPr>
              <a:spcBef>
                <a:spcPct val="0"/>
              </a:spcBef>
              <a:buFont typeface="Wingdings 3" pitchFamily="16" charset="2"/>
              <a:buNone/>
            </a:pPr>
            <a:r>
              <a:rPr lang="en-US" sz="2100" dirty="0" smtClean="0"/>
              <a:t>	</a:t>
            </a:r>
          </a:p>
          <a:p>
            <a:pPr>
              <a:spcBef>
                <a:spcPct val="0"/>
              </a:spcBef>
            </a:pPr>
            <a:endParaRPr lang="en-US" sz="2100" dirty="0" smtClean="0"/>
          </a:p>
        </p:txBody>
      </p:sp>
      <p:graphicFrame>
        <p:nvGraphicFramePr>
          <p:cNvPr id="164892" name="Group 28"/>
          <p:cNvGraphicFramePr>
            <a:graphicFrameLocks noGrp="1"/>
          </p:cNvGraphicFramePr>
          <p:nvPr/>
        </p:nvGraphicFramePr>
        <p:xfrm>
          <a:off x="4191000" y="2438400"/>
          <a:ext cx="4648200" cy="1857375"/>
        </p:xfrm>
        <a:graphic>
          <a:graphicData uri="http://schemas.openxmlformats.org/drawingml/2006/table">
            <a:tbl>
              <a:tblPr/>
              <a:tblGrid>
                <a:gridCol w="3124200"/>
                <a:gridCol w="15240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Pugua</a:t>
                      </a: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Use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By itself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52%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With pepper/pupulu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Lime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64%	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Tobacco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44%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pic>
        <p:nvPicPr>
          <p:cNvPr id="164890" name="Picture 10" descr="P305002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45720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893" name="Footer Placeholder 4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1200" b="1" i="1">
                <a:latin typeface="Garamond" pitchFamily="16" charset="0"/>
              </a:rPr>
              <a:t>Working towards a healthier,</a:t>
            </a:r>
          </a:p>
          <a:p>
            <a:pPr algn="ctr"/>
            <a:r>
              <a:rPr lang="en-US" sz="1200" b="1" i="1">
                <a:latin typeface="Garamond" pitchFamily="16" charset="0"/>
              </a:rPr>
              <a:t>Tobacco free future for Guam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03918" y="6397823"/>
            <a:ext cx="2959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/>
            <a:r>
              <a:rPr lang="en-US" sz="1400" i="1" dirty="0" smtClean="0">
                <a:solidFill>
                  <a:srgbClr val="000000"/>
                </a:solidFill>
                <a:latin typeface="Calibri" pitchFamily="34" charset="0"/>
              </a:rPr>
              <a:t>Source: DMHSA SEOW data 2009</a:t>
            </a:r>
            <a:endParaRPr lang="en-US" sz="1400" i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7" name="Picture 5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166914" name="Title 1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r>
              <a:rPr lang="en-US" b="1" smtClean="0"/>
              <a:t>Quit attempts</a:t>
            </a:r>
            <a:endParaRPr lang="en-US" smtClean="0"/>
          </a:p>
        </p:txBody>
      </p:sp>
      <p:sp>
        <p:nvSpPr>
          <p:cNvPr id="166915" name="Content Placeholder 4"/>
          <p:cNvSpPr>
            <a:spLocks noGrp="1"/>
          </p:cNvSpPr>
          <p:nvPr>
            <p:ph sz="half" idx="4294967295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r>
              <a:rPr lang="en-US" sz="2800" dirty="0" smtClean="0"/>
              <a:t>Lifetime smoking – no difference</a:t>
            </a:r>
          </a:p>
          <a:p>
            <a:r>
              <a:rPr lang="en-US" sz="2800" dirty="0" smtClean="0"/>
              <a:t>Current smoking – markedly higher among DYA and Sanctuary youth</a:t>
            </a:r>
          </a:p>
          <a:p>
            <a:r>
              <a:rPr lang="en-US" sz="2800" dirty="0" smtClean="0"/>
              <a:t>Quit attempts – lower among DYA and Sanctuary youth</a:t>
            </a:r>
          </a:p>
        </p:txBody>
      </p:sp>
      <p:pic>
        <p:nvPicPr>
          <p:cNvPr id="16691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33400" y="1641475"/>
            <a:ext cx="3962400" cy="4341813"/>
          </a:xfrm>
          <a:ln/>
        </p:spPr>
      </p:pic>
      <p:sp>
        <p:nvSpPr>
          <p:cNvPr id="166918" name="Footer Placeholder 4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1200" b="1" i="1">
                <a:latin typeface="Garamond" pitchFamily="16" charset="0"/>
              </a:rPr>
              <a:t>Working towards a healthier,</a:t>
            </a:r>
          </a:p>
          <a:p>
            <a:pPr algn="ctr"/>
            <a:r>
              <a:rPr lang="en-US" sz="1200" b="1" i="1">
                <a:latin typeface="Garamond" pitchFamily="16" charset="0"/>
              </a:rPr>
              <a:t>Tobacco free future for Guam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1200" y="5867400"/>
            <a:ext cx="2200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/>
            <a:r>
              <a:rPr lang="en-US" sz="1400" i="1" dirty="0" smtClean="0">
                <a:solidFill>
                  <a:srgbClr val="000000"/>
                </a:solidFill>
                <a:latin typeface="Calibri" pitchFamily="34" charset="0"/>
              </a:rPr>
              <a:t>Sources:  GDOE YRBS 2007; </a:t>
            </a:r>
          </a:p>
          <a:p>
            <a:pPr lvl="0" defTabSz="457200"/>
            <a:r>
              <a:rPr lang="en-US" sz="1400" i="1" dirty="0" smtClean="0">
                <a:solidFill>
                  <a:srgbClr val="000000"/>
                </a:solidFill>
                <a:latin typeface="Calibri" pitchFamily="34" charset="0"/>
              </a:rPr>
              <a:t>DMHSA SEOW data 2009</a:t>
            </a:r>
            <a:endParaRPr lang="en-US" sz="1400" i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4" name="Picture 8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194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2FE51D2-022F-455B-9802-49E3944D1423}" type="slidenum">
              <a:rPr lang="en-US" smtClean="0">
                <a:latin typeface="Garamond" pitchFamily="16" charset="0"/>
              </a:rPr>
              <a:pPr/>
              <a:t>26</a:t>
            </a:fld>
            <a:endParaRPr lang="en-US" smtClean="0">
              <a:latin typeface="Garamond" pitchFamily="16" charset="0"/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1143000"/>
            <a:ext cx="7391400" cy="685800"/>
          </a:xfrm>
        </p:spPr>
        <p:txBody>
          <a:bodyPr/>
          <a:lstStyle/>
          <a:p>
            <a:pPr eaLnBrk="1" hangingPunct="1"/>
            <a:r>
              <a:rPr lang="en-US" b="1" dirty="0" smtClean="0"/>
              <a:t>Video Break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1946275"/>
            <a:ext cx="7772400" cy="4530725"/>
          </a:xfrm>
        </p:spPr>
        <p:txBody>
          <a:bodyPr/>
          <a:lstStyle/>
          <a:p>
            <a:pPr eaLnBrk="1" hangingPunct="1">
              <a:buFont typeface="Wingdings" pitchFamily="16" charset="2"/>
              <a:buNone/>
            </a:pPr>
            <a:r>
              <a:rPr lang="en-US" sz="3600" b="1" dirty="0" smtClean="0"/>
              <a:t>Three-Link Chain of Tobacco Dependence</a:t>
            </a:r>
            <a:r>
              <a:rPr lang="en-US" sz="3600" dirty="0" smtClean="0"/>
              <a:t> </a:t>
            </a:r>
          </a:p>
          <a:p>
            <a:pPr eaLnBrk="1" hangingPunct="1"/>
            <a:r>
              <a:rPr lang="en-US" sz="3200" dirty="0" smtClean="0"/>
              <a:t>Biological Dependence</a:t>
            </a:r>
          </a:p>
          <a:p>
            <a:pPr eaLnBrk="1" hangingPunct="1"/>
            <a:r>
              <a:rPr lang="en-US" sz="3200" dirty="0" smtClean="0"/>
              <a:t>Psychological Dependence</a:t>
            </a:r>
          </a:p>
          <a:p>
            <a:pPr eaLnBrk="1" hangingPunct="1"/>
            <a:r>
              <a:rPr lang="en-US" sz="3200" dirty="0" smtClean="0"/>
              <a:t>Socio-cultural Factors</a:t>
            </a:r>
          </a:p>
          <a:p>
            <a:pPr eaLnBrk="1" hangingPunct="1">
              <a:buFont typeface="Wingdings" pitchFamily="16" charset="2"/>
              <a:buNone/>
            </a:pPr>
            <a:endParaRPr lang="en-US" sz="3600" dirty="0" smtClean="0"/>
          </a:p>
          <a:p>
            <a:pPr eaLnBrk="1" hangingPunct="1"/>
            <a:endParaRPr lang="en-US" sz="2500" dirty="0" smtClean="0"/>
          </a:p>
        </p:txBody>
      </p:sp>
      <p:sp>
        <p:nvSpPr>
          <p:cNvPr id="1946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Garamond" pitchFamily="16" charset="0"/>
              </a:rPr>
              <a:t>Working towards a healthier,</a:t>
            </a:r>
          </a:p>
          <a:p>
            <a:r>
              <a:rPr lang="en-US" smtClean="0">
                <a:latin typeface="Garamond" pitchFamily="16" charset="0"/>
              </a:rPr>
              <a:t>Tobacco free future for Guam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7" name="Picture 7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2048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7403655-1E70-4762-A5FB-F3B86B909675}" type="slidenum">
              <a:rPr lang="en-US" smtClean="0">
                <a:latin typeface="Garamond" pitchFamily="16" charset="0"/>
              </a:rPr>
              <a:pPr/>
              <a:t>27</a:t>
            </a:fld>
            <a:endParaRPr lang="en-US" smtClean="0">
              <a:latin typeface="Garamond" pitchFamily="16" charset="0"/>
            </a:endParaRP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8229600" cy="1139825"/>
          </a:xfrm>
        </p:spPr>
        <p:txBody>
          <a:bodyPr/>
          <a:lstStyle/>
          <a:p>
            <a:pPr algn="ctr" eaLnBrk="1" hangingPunct="1"/>
            <a:r>
              <a:rPr lang="en-GB" sz="3800" b="1" dirty="0" smtClean="0"/>
              <a:t>The Need for Treatment</a:t>
            </a:r>
          </a:p>
        </p:txBody>
      </p:sp>
      <p:pic>
        <p:nvPicPr>
          <p:cNvPr id="20484" name="Picture 3" descr="tobacco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0F4FD"/>
              </a:clrFrom>
              <a:clrTo>
                <a:srgbClr val="F0F4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" y="858838"/>
            <a:ext cx="8001000" cy="5380037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048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Garamond" pitchFamily="16" charset="0"/>
              </a:rPr>
              <a:t>Working towards a healthier,</a:t>
            </a:r>
          </a:p>
          <a:p>
            <a:r>
              <a:rPr lang="en-US" smtClean="0">
                <a:latin typeface="Garamond" pitchFamily="16" charset="0"/>
              </a:rPr>
              <a:t>Tobacco free future for Guam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8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88" y="0"/>
            <a:ext cx="9145588" cy="6859588"/>
          </a:xfrm>
          <a:prstGeom prst="rect">
            <a:avLst/>
          </a:prstGeom>
          <a:noFill/>
        </p:spPr>
      </p:pic>
      <p:sp>
        <p:nvSpPr>
          <p:cNvPr id="215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CA3AE9D-10B3-4E9C-BC5E-DF05CF663E2C}" type="slidenum">
              <a:rPr lang="en-US" smtClean="0">
                <a:latin typeface="Garamond" pitchFamily="16" charset="0"/>
              </a:rPr>
              <a:pPr/>
              <a:t>28</a:t>
            </a:fld>
            <a:endParaRPr lang="en-US" smtClean="0">
              <a:latin typeface="Garamond" pitchFamily="16" charset="0"/>
            </a:endParaRPr>
          </a:p>
        </p:txBody>
      </p:sp>
      <p:sp>
        <p:nvSpPr>
          <p:cNvPr id="21507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514600" y="1298575"/>
            <a:ext cx="8229600" cy="758825"/>
          </a:xfrm>
        </p:spPr>
        <p:txBody>
          <a:bodyPr/>
          <a:lstStyle/>
          <a:p>
            <a:pPr eaLnBrk="1" hangingPunct="1"/>
            <a:r>
              <a:rPr lang="en-US" b="1" dirty="0" smtClean="0"/>
              <a:t>Learning Activity</a:t>
            </a:r>
          </a:p>
        </p:txBody>
      </p:sp>
      <p:sp>
        <p:nvSpPr>
          <p:cNvPr id="21508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514600" y="1447800"/>
            <a:ext cx="5791200" cy="4378325"/>
          </a:xfrm>
        </p:spPr>
        <p:txBody>
          <a:bodyPr/>
          <a:lstStyle/>
          <a:p>
            <a:pPr eaLnBrk="1" hangingPunct="1"/>
            <a:endParaRPr lang="en-US" sz="4000" dirty="0" smtClean="0"/>
          </a:p>
          <a:p>
            <a:pPr eaLnBrk="1" hangingPunct="1">
              <a:buFont typeface="Wingdings" pitchFamily="16" charset="2"/>
              <a:buNone/>
            </a:pPr>
            <a:r>
              <a:rPr lang="en-US" dirty="0" smtClean="0">
                <a:cs typeface="Andalus" pitchFamily="2" charset="-78"/>
              </a:rPr>
              <a:t>Let’s hear your views</a:t>
            </a:r>
          </a:p>
          <a:p>
            <a:pPr eaLnBrk="1" hangingPunct="1">
              <a:buFont typeface="Wingdings" pitchFamily="16" charset="2"/>
              <a:buNone/>
            </a:pPr>
            <a:r>
              <a:rPr lang="en-US" dirty="0" smtClean="0">
                <a:cs typeface="Andalus" pitchFamily="2" charset="-78"/>
              </a:rPr>
              <a:t>and learn from your</a:t>
            </a:r>
          </a:p>
          <a:p>
            <a:pPr eaLnBrk="1" hangingPunct="1">
              <a:buFont typeface="Wingdings" pitchFamily="16" charset="2"/>
              <a:buNone/>
            </a:pPr>
            <a:r>
              <a:rPr lang="en-US" dirty="0" smtClean="0">
                <a:cs typeface="Andalus" pitchFamily="2" charset="-78"/>
              </a:rPr>
              <a:t>experiences.</a:t>
            </a:r>
          </a:p>
        </p:txBody>
      </p:sp>
      <p:sp>
        <p:nvSpPr>
          <p:cNvPr id="2150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Garamond" pitchFamily="16" charset="0"/>
              </a:rPr>
              <a:t>Working towards a healthier,</a:t>
            </a:r>
          </a:p>
          <a:p>
            <a:r>
              <a:rPr lang="en-US" smtClean="0">
                <a:latin typeface="Garamond" pitchFamily="16" charset="0"/>
              </a:rPr>
              <a:t>Tobacco free future for Guam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6" name="Picture 8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DEBEE26-6061-4963-9D0C-B376AB132E6F}" type="slidenum">
              <a:rPr lang="en-US" smtClean="0">
                <a:latin typeface="Garamond" pitchFamily="16" charset="0"/>
              </a:rPr>
              <a:pPr/>
              <a:t>29</a:t>
            </a:fld>
            <a:endParaRPr lang="en-US" smtClean="0">
              <a:latin typeface="Garamond" pitchFamily="16" charset="0"/>
            </a:endParaRPr>
          </a:p>
        </p:txBody>
      </p:sp>
      <p:sp>
        <p:nvSpPr>
          <p:cNvPr id="22531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514600" y="612775"/>
            <a:ext cx="4191000" cy="1139825"/>
          </a:xfrm>
        </p:spPr>
        <p:txBody>
          <a:bodyPr/>
          <a:lstStyle/>
          <a:p>
            <a:pPr eaLnBrk="1" hangingPunct="1"/>
            <a:r>
              <a:rPr lang="en-US" sz="3800" b="1" dirty="0" smtClean="0"/>
              <a:t>Tobacco Basics</a:t>
            </a:r>
          </a:p>
        </p:txBody>
      </p:sp>
      <p:sp>
        <p:nvSpPr>
          <p:cNvPr id="22532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286000" y="1371600"/>
            <a:ext cx="6096000" cy="51054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Knowledge is not enough.</a:t>
            </a:r>
          </a:p>
          <a:p>
            <a:pPr eaLnBrk="1" hangingPunct="1"/>
            <a:r>
              <a:rPr lang="en-US" sz="3600" dirty="0" smtClean="0"/>
              <a:t>You do make a difference!</a:t>
            </a:r>
          </a:p>
          <a:p>
            <a:pPr lvl="1" eaLnBrk="1" hangingPunct="1"/>
            <a:r>
              <a:rPr lang="en-US" sz="3200" dirty="0" smtClean="0"/>
              <a:t>Substantial evidence that brief tobacco dependence treatment is effective.</a:t>
            </a:r>
          </a:p>
          <a:p>
            <a:pPr lvl="1" eaLnBrk="1" hangingPunct="1"/>
            <a:r>
              <a:rPr lang="en-US" sz="3200" dirty="0" smtClean="0"/>
              <a:t>VIDEO BREAK</a:t>
            </a:r>
          </a:p>
          <a:p>
            <a:pPr eaLnBrk="1" hangingPunct="1">
              <a:buFont typeface="Wingdings" pitchFamily="16" charset="2"/>
              <a:buNone/>
            </a:pPr>
            <a:endParaRPr lang="en-US" sz="3600" dirty="0" smtClean="0"/>
          </a:p>
        </p:txBody>
      </p:sp>
      <p:sp>
        <p:nvSpPr>
          <p:cNvPr id="2253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Garamond" pitchFamily="16" charset="0"/>
              </a:rPr>
              <a:t>Working towards a healthier,</a:t>
            </a:r>
          </a:p>
          <a:p>
            <a:r>
              <a:rPr lang="en-US" smtClean="0">
                <a:latin typeface="Garamond" pitchFamily="16" charset="0"/>
              </a:rPr>
              <a:t>Tobacco free future for Guam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905000" y="228600"/>
            <a:ext cx="5562600" cy="579438"/>
          </a:xfrm>
        </p:spPr>
        <p:txBody>
          <a:bodyPr/>
          <a:lstStyle/>
          <a:p>
            <a:r>
              <a:rPr lang="en-US" sz="3800" b="1" dirty="0" smtClean="0"/>
              <a:t>Before We Begin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1828800" y="990600"/>
            <a:ext cx="6934200" cy="5334000"/>
          </a:xfrm>
        </p:spPr>
        <p:txBody>
          <a:bodyPr/>
          <a:lstStyle/>
          <a:p>
            <a:r>
              <a:rPr lang="en-US" sz="2600" dirty="0" smtClean="0"/>
              <a:t>Materials</a:t>
            </a:r>
          </a:p>
          <a:p>
            <a:pPr lvl="1"/>
            <a:r>
              <a:rPr lang="en-US" dirty="0" smtClean="0"/>
              <a:t>Training Manual</a:t>
            </a:r>
          </a:p>
          <a:p>
            <a:pPr lvl="1"/>
            <a:r>
              <a:rPr lang="en-US" dirty="0" smtClean="0"/>
              <a:t>Exercise – Stages of readiness</a:t>
            </a:r>
          </a:p>
          <a:p>
            <a:pPr lvl="1"/>
            <a:r>
              <a:rPr lang="en-US" dirty="0" smtClean="0"/>
              <a:t>Flow chart, Tip sheets, Problem solving sheets, Quit plan and medication cards</a:t>
            </a:r>
          </a:p>
          <a:p>
            <a:r>
              <a:rPr lang="en-US" sz="2600" dirty="0" smtClean="0"/>
              <a:t>Requirements</a:t>
            </a:r>
          </a:p>
          <a:p>
            <a:pPr lvl="1"/>
            <a:r>
              <a:rPr lang="en-US" dirty="0" smtClean="0"/>
              <a:t>Registration form</a:t>
            </a:r>
          </a:p>
          <a:p>
            <a:pPr lvl="1"/>
            <a:r>
              <a:rPr lang="en-US" dirty="0" smtClean="0"/>
              <a:t>Pre and post test/confidence assessment</a:t>
            </a:r>
          </a:p>
          <a:p>
            <a:pPr lvl="1"/>
            <a:r>
              <a:rPr lang="en-US" dirty="0" smtClean="0"/>
              <a:t>Skills checklist</a:t>
            </a:r>
          </a:p>
          <a:p>
            <a:pPr lvl="1"/>
            <a:r>
              <a:rPr lang="en-US" dirty="0" smtClean="0"/>
              <a:t>Final examination – at least 80%</a:t>
            </a:r>
          </a:p>
          <a:p>
            <a:pPr lvl="1"/>
            <a:r>
              <a:rPr lang="en-US" dirty="0" smtClean="0"/>
              <a:t>Evaluation form</a:t>
            </a:r>
          </a:p>
        </p:txBody>
      </p:sp>
      <p:sp>
        <p:nvSpPr>
          <p:cNvPr id="614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Garamond" pitchFamily="16" charset="0"/>
              </a:rPr>
              <a:t>Working towards a healthier,</a:t>
            </a:r>
          </a:p>
          <a:p>
            <a:r>
              <a:rPr lang="en-US" smtClean="0">
                <a:latin typeface="Garamond" pitchFamily="16" charset="0"/>
              </a:rPr>
              <a:t>Tobacco free future for Guam</a:t>
            </a:r>
          </a:p>
        </p:txBody>
      </p:sp>
      <p:sp>
        <p:nvSpPr>
          <p:cNvPr id="61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4136386-DDD2-4209-AB17-33EFD571ACF9}" type="slidenum">
              <a:rPr lang="en-US" smtClean="0">
                <a:latin typeface="Garamond" pitchFamily="16" charset="0"/>
              </a:rPr>
              <a:pPr/>
              <a:t>3</a:t>
            </a:fld>
            <a:endParaRPr lang="en-US" smtClean="0">
              <a:latin typeface="Garamond" pitchFamily="16" charset="0"/>
            </a:endParaRPr>
          </a:p>
        </p:txBody>
      </p:sp>
    </p:spTree>
  </p:cSld>
  <p:clrMapOvr>
    <a:masterClrMapping/>
  </p:clrMapOvr>
  <p:transition xmlns:p14="http://schemas.microsoft.com/office/powerpoint/2010/main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odules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2743200" y="6248400"/>
            <a:ext cx="61722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895600" y="6260068"/>
            <a:ext cx="594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900" dirty="0">
                <a:latin typeface="Arial" charset="0"/>
              </a:rPr>
              <a:t>• Department of Public Health Service  • Department of Mental Health &amp; </a:t>
            </a:r>
            <a:r>
              <a:rPr lang="en-US" sz="900" dirty="0" smtClean="0">
                <a:latin typeface="Arial" charset="0"/>
              </a:rPr>
              <a:t>Substance </a:t>
            </a:r>
            <a:r>
              <a:rPr lang="en-US" sz="900" dirty="0">
                <a:latin typeface="Arial" charset="0"/>
              </a:rPr>
              <a:t>Abuse </a:t>
            </a:r>
            <a:endParaRPr lang="en-US" sz="900" dirty="0" smtClean="0">
              <a:latin typeface="Arial" charset="0"/>
            </a:endParaRPr>
          </a:p>
          <a:p>
            <a:pPr algn="ctr"/>
            <a:r>
              <a:rPr lang="en-US" sz="900" dirty="0" smtClean="0">
                <a:latin typeface="Arial" charset="0"/>
              </a:rPr>
              <a:t>• Health </a:t>
            </a:r>
            <a:r>
              <a:rPr lang="en-US" sz="900" dirty="0">
                <a:latin typeface="Arial" charset="0"/>
              </a:rPr>
              <a:t>Partners, </a:t>
            </a:r>
            <a:r>
              <a:rPr lang="en-US" sz="900" dirty="0" smtClean="0">
                <a:latin typeface="Arial" charset="0"/>
              </a:rPr>
              <a:t>LLC • University of Guam Cancer Research Center U54 Pilot Project 1 (Community Outreach)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4" name="Picture 8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2457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019AFAA-D452-46EC-BD0D-5D641027EE1B}" type="slidenum">
              <a:rPr lang="en-US" smtClean="0">
                <a:latin typeface="Garamond" pitchFamily="16" charset="0"/>
              </a:rPr>
              <a:pPr/>
              <a:t>31</a:t>
            </a:fld>
            <a:endParaRPr lang="en-US" smtClean="0">
              <a:latin typeface="Garamond" pitchFamily="16" charset="0"/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574674"/>
            <a:ext cx="5791200" cy="1863726"/>
          </a:xfrm>
        </p:spPr>
        <p:txBody>
          <a:bodyPr/>
          <a:lstStyle/>
          <a:p>
            <a:pPr eaLnBrk="1" hangingPunct="1"/>
            <a:r>
              <a:rPr lang="en-US" sz="3800" b="1" dirty="0" smtClean="0"/>
              <a:t>Module 3 - Intervention Essentials</a:t>
            </a:r>
            <a:br>
              <a:rPr lang="en-US" sz="3800" b="1" dirty="0" smtClean="0"/>
            </a:br>
            <a:endParaRPr lang="en-US" sz="3800" b="1" dirty="0" smtClean="0"/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43200" y="1870075"/>
            <a:ext cx="5943600" cy="4530725"/>
          </a:xfrm>
        </p:spPr>
        <p:txBody>
          <a:bodyPr/>
          <a:lstStyle/>
          <a:p>
            <a:pPr eaLnBrk="1" hangingPunct="1">
              <a:buFont typeface="Wingdings" pitchFamily="16" charset="2"/>
              <a:buNone/>
            </a:pPr>
            <a:r>
              <a:rPr lang="en-US" sz="2800" b="1" dirty="0" smtClean="0"/>
              <a:t>Learning Objectives and Goals:</a:t>
            </a:r>
          </a:p>
          <a:p>
            <a:pPr eaLnBrk="1" hangingPunct="1"/>
            <a:r>
              <a:rPr lang="en-US" sz="2800" dirty="0" smtClean="0"/>
              <a:t>Identify a person’s readiness to quit, using the “Readiness to Change” model;</a:t>
            </a:r>
          </a:p>
          <a:p>
            <a:pPr eaLnBrk="1" hangingPunct="1"/>
            <a:r>
              <a:rPr lang="en-US" sz="2800" dirty="0" smtClean="0"/>
              <a:t>Name the “Five A’s” and give a brief explanation to each;</a:t>
            </a:r>
          </a:p>
          <a:p>
            <a:pPr eaLnBrk="1" hangingPunct="1"/>
            <a:r>
              <a:rPr lang="en-US" sz="2800" dirty="0" smtClean="0"/>
              <a:t>Identify the contents of the Brief Intervention Flow Chart.</a:t>
            </a:r>
            <a:br>
              <a:rPr lang="en-US" sz="2800" dirty="0" smtClean="0"/>
            </a:br>
            <a:endParaRPr lang="en-US" sz="2800" dirty="0" smtClean="0"/>
          </a:p>
        </p:txBody>
      </p:sp>
      <p:sp>
        <p:nvSpPr>
          <p:cNvPr id="2458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Garamond" pitchFamily="16" charset="0"/>
              </a:rPr>
              <a:t>Working towards a healthier,</a:t>
            </a:r>
          </a:p>
          <a:p>
            <a:r>
              <a:rPr lang="en-US" smtClean="0">
                <a:latin typeface="Garamond" pitchFamily="16" charset="0"/>
              </a:rPr>
              <a:t>Tobacco free future for Guam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9" name="Picture 9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2560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E49BC29-37A0-4703-A8D7-7E84B928ABF9}" type="slidenum">
              <a:rPr lang="en-US" smtClean="0">
                <a:latin typeface="Garamond" pitchFamily="16" charset="0"/>
              </a:rPr>
              <a:pPr/>
              <a:t>32</a:t>
            </a:fld>
            <a:endParaRPr lang="en-US" smtClean="0">
              <a:latin typeface="Garamond" pitchFamily="16" charset="0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762000"/>
            <a:ext cx="8229600" cy="1139825"/>
          </a:xfrm>
        </p:spPr>
        <p:txBody>
          <a:bodyPr/>
          <a:lstStyle/>
          <a:p>
            <a:pPr eaLnBrk="1" hangingPunct="1"/>
            <a:r>
              <a:rPr lang="en-US" sz="3800" b="1" dirty="0" smtClean="0"/>
              <a:t>Readiness to Change Model</a:t>
            </a:r>
          </a:p>
        </p:txBody>
      </p:sp>
      <p:pic>
        <p:nvPicPr>
          <p:cNvPr id="25605" name="Picture 9" descr="Readiness mode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1524000"/>
            <a:ext cx="4851400" cy="472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Garamond" pitchFamily="16" charset="0"/>
              </a:rPr>
              <a:t>Working towards a healthier,</a:t>
            </a:r>
          </a:p>
          <a:p>
            <a:r>
              <a:rPr lang="en-US" smtClean="0">
                <a:latin typeface="Garamond" pitchFamily="16" charset="0"/>
              </a:rPr>
              <a:t>Tobacco free future for Guam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489075"/>
            <a:ext cx="3352800" cy="4530725"/>
          </a:xfrm>
        </p:spPr>
        <p:txBody>
          <a:bodyPr/>
          <a:lstStyle/>
          <a:p>
            <a:pPr eaLnBrk="1" hangingPunct="1"/>
            <a:r>
              <a:rPr lang="en-US" dirty="0" smtClean="0"/>
              <a:t>Not ready to quit </a:t>
            </a:r>
          </a:p>
          <a:p>
            <a:pPr eaLnBrk="1" hangingPunct="1"/>
            <a:r>
              <a:rPr lang="en-US" dirty="0" smtClean="0"/>
              <a:t>Thinking about quitting</a:t>
            </a:r>
          </a:p>
          <a:p>
            <a:pPr eaLnBrk="1" hangingPunct="1"/>
            <a:r>
              <a:rPr lang="en-US" dirty="0" smtClean="0"/>
              <a:t>Ready to quit</a:t>
            </a:r>
          </a:p>
          <a:p>
            <a:pPr eaLnBrk="1" hangingPunct="1"/>
            <a:r>
              <a:rPr lang="en-US" dirty="0" smtClean="0"/>
              <a:t>Quitting</a:t>
            </a:r>
          </a:p>
          <a:p>
            <a:pPr eaLnBrk="1" hangingPunct="1"/>
            <a:r>
              <a:rPr lang="en-US" dirty="0" smtClean="0"/>
              <a:t>Staying quit</a:t>
            </a:r>
          </a:p>
          <a:p>
            <a:pPr eaLnBrk="1" hangingPunct="1"/>
            <a:r>
              <a:rPr lang="en-US" dirty="0" smtClean="0"/>
              <a:t>*Relapse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2" name="Picture 8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88" y="0"/>
            <a:ext cx="9145588" cy="6859588"/>
          </a:xfrm>
          <a:prstGeom prst="rect">
            <a:avLst/>
          </a:prstGeom>
          <a:noFill/>
        </p:spPr>
      </p:pic>
      <p:sp>
        <p:nvSpPr>
          <p:cNvPr id="266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6510C87-0382-4E73-8C52-1F52AE37F577}" type="slidenum">
              <a:rPr lang="en-US" smtClean="0">
                <a:latin typeface="Garamond" pitchFamily="16" charset="0"/>
              </a:rPr>
              <a:pPr/>
              <a:t>33</a:t>
            </a:fld>
            <a:endParaRPr lang="en-US" smtClean="0">
              <a:latin typeface="Garamond" pitchFamily="16" charset="0"/>
            </a:endParaRP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914400"/>
            <a:ext cx="2895600" cy="731838"/>
          </a:xfrm>
        </p:spPr>
        <p:txBody>
          <a:bodyPr/>
          <a:lstStyle/>
          <a:p>
            <a:pPr eaLnBrk="1" hangingPunct="1"/>
            <a:r>
              <a:rPr lang="en-US" b="1" dirty="0" smtClean="0"/>
              <a:t>Spot Quiz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19400" y="1219200"/>
            <a:ext cx="5715000" cy="4302125"/>
          </a:xfrm>
        </p:spPr>
        <p:txBody>
          <a:bodyPr/>
          <a:lstStyle/>
          <a:p>
            <a:pPr eaLnBrk="1" hangingPunct="1">
              <a:buFont typeface="Wingdings" pitchFamily="16" charset="2"/>
              <a:buNone/>
            </a:pPr>
            <a:endParaRPr lang="en-US" dirty="0" smtClean="0"/>
          </a:p>
          <a:p>
            <a:pPr eaLnBrk="1" hangingPunct="1">
              <a:buFont typeface="Wingdings" pitchFamily="16" charset="2"/>
              <a:buNone/>
            </a:pPr>
            <a:r>
              <a:rPr lang="en-US" dirty="0" smtClean="0">
                <a:cs typeface="Andalus" pitchFamily="2" charset="-78"/>
              </a:rPr>
              <a:t>Match the characters described</a:t>
            </a:r>
          </a:p>
          <a:p>
            <a:pPr eaLnBrk="1" hangingPunct="1">
              <a:buFont typeface="Wingdings" pitchFamily="16" charset="2"/>
              <a:buNone/>
            </a:pPr>
            <a:r>
              <a:rPr lang="en-US" dirty="0" smtClean="0">
                <a:cs typeface="Andalus" pitchFamily="2" charset="-78"/>
              </a:rPr>
              <a:t>in the work sheet to their stage</a:t>
            </a:r>
          </a:p>
          <a:p>
            <a:pPr eaLnBrk="1" hangingPunct="1">
              <a:buFont typeface="Wingdings" pitchFamily="16" charset="2"/>
              <a:buNone/>
            </a:pPr>
            <a:r>
              <a:rPr lang="en-US" dirty="0" smtClean="0">
                <a:cs typeface="Andalus" pitchFamily="2" charset="-78"/>
              </a:rPr>
              <a:t>of readiness to quit using</a:t>
            </a:r>
          </a:p>
          <a:p>
            <a:pPr eaLnBrk="1" hangingPunct="1">
              <a:buFont typeface="Wingdings" pitchFamily="16" charset="2"/>
              <a:buNone/>
            </a:pPr>
            <a:r>
              <a:rPr lang="en-US" dirty="0" smtClean="0">
                <a:cs typeface="Andalus" pitchFamily="2" charset="-78"/>
              </a:rPr>
              <a:t>tobacco.</a:t>
            </a:r>
          </a:p>
          <a:p>
            <a:pPr eaLnBrk="1" hangingPunct="1">
              <a:buFont typeface="Wingdings" pitchFamily="16" charset="2"/>
              <a:buNone/>
            </a:pPr>
            <a:endParaRPr lang="en-US" dirty="0" smtClean="0">
              <a:cs typeface="Andalus" pitchFamily="2" charset="-78"/>
            </a:endParaRPr>
          </a:p>
          <a:p>
            <a:pPr eaLnBrk="1" hangingPunct="1">
              <a:buFont typeface="Wingdings" pitchFamily="16" charset="2"/>
              <a:buNone/>
            </a:pPr>
            <a:r>
              <a:rPr lang="en-US" dirty="0" smtClean="0">
                <a:cs typeface="Andalus" pitchFamily="2" charset="-78"/>
              </a:rPr>
              <a:t>(OPEN BOOK)</a:t>
            </a:r>
          </a:p>
        </p:txBody>
      </p:sp>
      <p:sp>
        <p:nvSpPr>
          <p:cNvPr id="2662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Garamond" pitchFamily="16" charset="0"/>
              </a:rPr>
              <a:t>Working towards a healthier,</a:t>
            </a:r>
          </a:p>
          <a:p>
            <a:r>
              <a:rPr lang="en-US" smtClean="0">
                <a:latin typeface="Garamond" pitchFamily="16" charset="0"/>
              </a:rPr>
              <a:t>Tobacco free future for Guam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7" name="Picture 9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2765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6A727B6-5638-4CCF-A904-93F604674CCC}" type="slidenum">
              <a:rPr lang="en-US" smtClean="0">
                <a:latin typeface="Garamond" pitchFamily="16" charset="0"/>
              </a:rPr>
              <a:pPr/>
              <a:t>34</a:t>
            </a:fld>
            <a:endParaRPr lang="en-US" smtClean="0">
              <a:latin typeface="Garamond" pitchFamily="16" charset="0"/>
            </a:endParaRP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2743200" y="914400"/>
            <a:ext cx="8229600" cy="1139825"/>
          </a:xfrm>
        </p:spPr>
        <p:txBody>
          <a:bodyPr/>
          <a:lstStyle/>
          <a:p>
            <a:pPr eaLnBrk="1" hangingPunct="1"/>
            <a:r>
              <a:rPr lang="en-US" sz="3800" b="1" dirty="0" smtClean="0"/>
              <a:t>The Five A’s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19400" y="1676400"/>
            <a:ext cx="4038600" cy="3921125"/>
          </a:xfrm>
        </p:spPr>
        <p:txBody>
          <a:bodyPr/>
          <a:lstStyle/>
          <a:p>
            <a:pPr eaLnBrk="1" hangingPunct="1"/>
            <a:r>
              <a:rPr lang="en-US" dirty="0" smtClean="0"/>
              <a:t>Ask </a:t>
            </a:r>
          </a:p>
          <a:p>
            <a:pPr eaLnBrk="1" hangingPunct="1"/>
            <a:r>
              <a:rPr lang="en-US" dirty="0" smtClean="0"/>
              <a:t>Advise </a:t>
            </a:r>
          </a:p>
          <a:p>
            <a:pPr eaLnBrk="1" hangingPunct="1"/>
            <a:r>
              <a:rPr lang="en-US" dirty="0" smtClean="0"/>
              <a:t>Assess</a:t>
            </a:r>
          </a:p>
          <a:p>
            <a:pPr eaLnBrk="1" hangingPunct="1"/>
            <a:r>
              <a:rPr lang="en-US" dirty="0" smtClean="0"/>
              <a:t>Assist</a:t>
            </a:r>
          </a:p>
          <a:p>
            <a:pPr eaLnBrk="1" hangingPunct="1"/>
            <a:r>
              <a:rPr lang="en-US" dirty="0" smtClean="0"/>
              <a:t>Arrange </a:t>
            </a:r>
          </a:p>
          <a:p>
            <a:pPr eaLnBrk="1" hangingPunct="1"/>
            <a:r>
              <a:rPr lang="en-US" dirty="0" smtClean="0"/>
              <a:t>*Anticipate</a:t>
            </a:r>
          </a:p>
        </p:txBody>
      </p:sp>
      <p:pic>
        <p:nvPicPr>
          <p:cNvPr id="27653" name="Picture 5" descr="presentation 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9000" y="458788"/>
            <a:ext cx="2557463" cy="586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Garamond" pitchFamily="16" charset="0"/>
              </a:rPr>
              <a:t>Working towards a healthier,</a:t>
            </a:r>
          </a:p>
          <a:p>
            <a:r>
              <a:rPr lang="en-US" smtClean="0">
                <a:latin typeface="Garamond" pitchFamily="16" charset="0"/>
              </a:rPr>
              <a:t>Tobacco free future for Guam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8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286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EBC1413-0123-4518-AD1C-AB8177656F7A}" type="slidenum">
              <a:rPr lang="en-US" smtClean="0">
                <a:latin typeface="Garamond" pitchFamily="16" charset="0"/>
              </a:rPr>
              <a:pPr/>
              <a:t>35</a:t>
            </a:fld>
            <a:endParaRPr lang="en-US" smtClean="0">
              <a:latin typeface="Garamond" pitchFamily="16" charset="0"/>
            </a:endParaRP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838200"/>
            <a:ext cx="1676400" cy="914400"/>
          </a:xfrm>
        </p:spPr>
        <p:txBody>
          <a:bodyPr/>
          <a:lstStyle/>
          <a:p>
            <a:pPr eaLnBrk="1" hangingPunct="1"/>
            <a:r>
              <a:rPr lang="en-US" b="1" dirty="0" smtClean="0"/>
              <a:t>ASK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0" y="1524000"/>
            <a:ext cx="6019800" cy="4987925"/>
          </a:xfrm>
        </p:spPr>
        <p:txBody>
          <a:bodyPr/>
          <a:lstStyle/>
          <a:p>
            <a:pPr eaLnBrk="1" hangingPunct="1">
              <a:buFont typeface="Wingdings" pitchFamily="16" charset="2"/>
              <a:buNone/>
            </a:pPr>
            <a:r>
              <a:rPr lang="en-US" b="1" dirty="0" smtClean="0"/>
              <a:t>Ask about tobacco use at EVERY encounter.</a:t>
            </a:r>
          </a:p>
          <a:p>
            <a:pPr eaLnBrk="1" hangingPunct="1"/>
            <a:r>
              <a:rPr lang="en-US" dirty="0" smtClean="0"/>
              <a:t>For health facilities: tobacco use as a “vital sign”</a:t>
            </a:r>
          </a:p>
          <a:p>
            <a:pPr eaLnBrk="1" hangingPunct="1"/>
            <a:r>
              <a:rPr lang="en-US" dirty="0" smtClean="0"/>
              <a:t>Keep it simple:</a:t>
            </a:r>
          </a:p>
          <a:p>
            <a:pPr lvl="1" eaLnBrk="1" hangingPunct="1"/>
            <a:r>
              <a:rPr lang="en-US" dirty="0" smtClean="0"/>
              <a:t>Do you use tobacco?</a:t>
            </a:r>
          </a:p>
          <a:p>
            <a:pPr lvl="1" eaLnBrk="1" hangingPunct="1"/>
            <a:r>
              <a:rPr lang="en-US" dirty="0" smtClean="0"/>
              <a:t>Does anyone else in your home use tobacco?</a:t>
            </a:r>
          </a:p>
        </p:txBody>
      </p:sp>
      <p:sp>
        <p:nvSpPr>
          <p:cNvPr id="2867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Garamond" pitchFamily="16" charset="0"/>
              </a:rPr>
              <a:t>Working towards a healthier,</a:t>
            </a:r>
          </a:p>
          <a:p>
            <a:r>
              <a:rPr lang="en-US" smtClean="0">
                <a:latin typeface="Garamond" pitchFamily="16" charset="0"/>
              </a:rPr>
              <a:t>Tobacco free future for Guam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4" name="Picture 8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296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11EF63D-BB35-4AE5-8399-6A7FD5BC600E}" type="slidenum">
              <a:rPr lang="en-US" smtClean="0">
                <a:latin typeface="Garamond" pitchFamily="16" charset="0"/>
              </a:rPr>
              <a:pPr/>
              <a:t>36</a:t>
            </a:fld>
            <a:endParaRPr lang="en-US" smtClean="0">
              <a:latin typeface="Garamond" pitchFamily="16" charset="0"/>
            </a:endParaRP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914400"/>
            <a:ext cx="6705600" cy="914400"/>
          </a:xfrm>
        </p:spPr>
        <p:txBody>
          <a:bodyPr/>
          <a:lstStyle/>
          <a:p>
            <a:pPr eaLnBrk="1" hangingPunct="1"/>
            <a:r>
              <a:rPr lang="en-US" b="1" dirty="0" smtClean="0"/>
              <a:t>ADVISE</a:t>
            </a: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8400" y="1600200"/>
            <a:ext cx="6400800" cy="4495800"/>
          </a:xfrm>
        </p:spPr>
        <p:txBody>
          <a:bodyPr/>
          <a:lstStyle/>
          <a:p>
            <a:pPr eaLnBrk="1" hangingPunct="1">
              <a:buFont typeface="Wingdings" pitchFamily="16" charset="2"/>
              <a:buNone/>
            </a:pPr>
            <a:r>
              <a:rPr lang="en-US" b="1" dirty="0" smtClean="0"/>
              <a:t>Urge EVERY tobacco user to quit.</a:t>
            </a:r>
          </a:p>
          <a:p>
            <a:pPr eaLnBrk="1" hangingPunct="1"/>
            <a:r>
              <a:rPr lang="en-US" dirty="0" smtClean="0"/>
              <a:t>Remember the 5 “Rs”:</a:t>
            </a:r>
          </a:p>
          <a:p>
            <a:pPr lvl="1" eaLnBrk="1" hangingPunct="1"/>
            <a:r>
              <a:rPr lang="en-US" dirty="0" smtClean="0"/>
              <a:t>Relevant</a:t>
            </a:r>
          </a:p>
          <a:p>
            <a:pPr lvl="1" eaLnBrk="1" hangingPunct="1"/>
            <a:r>
              <a:rPr lang="en-US" dirty="0" smtClean="0"/>
              <a:t>Risks</a:t>
            </a:r>
          </a:p>
          <a:p>
            <a:pPr lvl="1" eaLnBrk="1" hangingPunct="1"/>
            <a:r>
              <a:rPr lang="en-US" dirty="0" smtClean="0"/>
              <a:t>Rewards – refer to the “Benefits of Quitting” sheet</a:t>
            </a:r>
          </a:p>
          <a:p>
            <a:pPr lvl="1" eaLnBrk="1" hangingPunct="1"/>
            <a:r>
              <a:rPr lang="en-US" dirty="0" smtClean="0"/>
              <a:t>Roadblocks</a:t>
            </a:r>
          </a:p>
          <a:p>
            <a:pPr lvl="1" eaLnBrk="1" hangingPunct="1"/>
            <a:r>
              <a:rPr lang="en-US" dirty="0" smtClean="0"/>
              <a:t>Repetition</a:t>
            </a:r>
          </a:p>
        </p:txBody>
      </p:sp>
      <p:sp>
        <p:nvSpPr>
          <p:cNvPr id="2970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Garamond" pitchFamily="16" charset="0"/>
              </a:rPr>
              <a:t>Working towards a healthier,</a:t>
            </a:r>
          </a:p>
          <a:p>
            <a:r>
              <a:rPr lang="en-US" smtClean="0">
                <a:latin typeface="Garamond" pitchFamily="16" charset="0"/>
              </a:rPr>
              <a:t>Tobacco free future for Guam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8" name="Picture 8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307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FFF420A-340B-4F87-B412-93A93DB0AC8C}" type="slidenum">
              <a:rPr lang="en-US" smtClean="0">
                <a:latin typeface="Garamond" pitchFamily="16" charset="0"/>
              </a:rPr>
              <a:pPr/>
              <a:t>37</a:t>
            </a:fld>
            <a:endParaRPr lang="en-US" smtClean="0">
              <a:latin typeface="Garamond" pitchFamily="16" charset="0"/>
            </a:endParaRP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457200"/>
            <a:ext cx="6705600" cy="914400"/>
          </a:xfrm>
        </p:spPr>
        <p:txBody>
          <a:bodyPr/>
          <a:lstStyle/>
          <a:p>
            <a:pPr eaLnBrk="1" hangingPunct="1"/>
            <a:r>
              <a:rPr lang="en-US" b="1" dirty="0" smtClean="0"/>
              <a:t>ASSESS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7400" y="1189038"/>
            <a:ext cx="6248400" cy="47545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16" charset="2"/>
              <a:buNone/>
            </a:pPr>
            <a:r>
              <a:rPr lang="en-US" b="1" dirty="0" smtClean="0"/>
              <a:t>Determine the tobacco user’s willingness to make a quit attempt.</a:t>
            </a:r>
          </a:p>
          <a:p>
            <a:pPr eaLnBrk="1" hangingPunct="1">
              <a:spcBef>
                <a:spcPts val="700"/>
              </a:spcBef>
              <a:spcAft>
                <a:spcPts val="600"/>
              </a:spcAft>
            </a:pPr>
            <a:r>
              <a:rPr lang="en-US" sz="2600" dirty="0" smtClean="0">
                <a:cs typeface="AngsanaUPC" pitchFamily="18" charset="-34"/>
              </a:rPr>
              <a:t>Within the next </a:t>
            </a:r>
            <a:r>
              <a:rPr lang="en-US" sz="2600" b="1" dirty="0" smtClean="0">
                <a:cs typeface="AngsanaUPC" pitchFamily="18" charset="-34"/>
              </a:rPr>
              <a:t>30 days</a:t>
            </a:r>
          </a:p>
          <a:p>
            <a:pPr eaLnBrk="1" hangingPunct="1">
              <a:spcBef>
                <a:spcPts val="700"/>
              </a:spcBef>
              <a:spcAft>
                <a:spcPts val="600"/>
              </a:spcAft>
            </a:pPr>
            <a:r>
              <a:rPr lang="en-US" sz="2600" dirty="0" smtClean="0">
                <a:cs typeface="AngsanaUPC" pitchFamily="18" charset="-34"/>
              </a:rPr>
              <a:t>If willing, ASSIST.</a:t>
            </a:r>
          </a:p>
          <a:p>
            <a:pPr eaLnBrk="1" hangingPunct="1">
              <a:spcBef>
                <a:spcPts val="700"/>
              </a:spcBef>
              <a:spcAft>
                <a:spcPts val="600"/>
              </a:spcAft>
            </a:pPr>
            <a:r>
              <a:rPr lang="en-US" sz="2600" dirty="0" smtClean="0">
                <a:cs typeface="AngsanaUPC" pitchFamily="18" charset="-34"/>
              </a:rPr>
              <a:t>If not willing, provide non-judgmental support and information to get the person thinking about quitting - “Benefits of Quitting” hand-out.</a:t>
            </a:r>
          </a:p>
        </p:txBody>
      </p:sp>
      <p:sp>
        <p:nvSpPr>
          <p:cNvPr id="3072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Garamond" pitchFamily="16" charset="0"/>
              </a:rPr>
              <a:t>Working towards a healthier,</a:t>
            </a:r>
          </a:p>
          <a:p>
            <a:r>
              <a:rPr lang="en-US" smtClean="0">
                <a:latin typeface="Garamond" pitchFamily="16" charset="0"/>
              </a:rPr>
              <a:t>Tobacco free future for Guam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2" name="Picture 8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317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130BA0-94E6-4CE8-A1DE-0FE1404FBA80}" type="slidenum">
              <a:rPr lang="en-US" smtClean="0">
                <a:latin typeface="Garamond" pitchFamily="16" charset="0"/>
              </a:rPr>
              <a:pPr/>
              <a:t>38</a:t>
            </a:fld>
            <a:endParaRPr lang="en-US" smtClean="0">
              <a:latin typeface="Garamond" pitchFamily="16" charset="0"/>
            </a:endParaRP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381000"/>
            <a:ext cx="6705600" cy="838200"/>
          </a:xfrm>
        </p:spPr>
        <p:txBody>
          <a:bodyPr/>
          <a:lstStyle/>
          <a:p>
            <a:pPr eaLnBrk="1" hangingPunct="1"/>
            <a:r>
              <a:rPr lang="en-US" b="1" dirty="0" smtClean="0"/>
              <a:t>ASSIST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60438"/>
            <a:ext cx="5791200" cy="5592762"/>
          </a:xfrm>
        </p:spPr>
        <p:txBody>
          <a:bodyPr/>
          <a:lstStyle/>
          <a:p>
            <a:pPr eaLnBrk="1" hangingPunct="1">
              <a:buFont typeface="Wingdings" pitchFamily="16" charset="2"/>
              <a:buNone/>
            </a:pPr>
            <a:r>
              <a:rPr lang="en-US" b="1" dirty="0" smtClean="0"/>
              <a:t>Assist the tobacco user in quitting.</a:t>
            </a:r>
          </a:p>
          <a:p>
            <a:pPr eaLnBrk="1" hangingPunct="1"/>
            <a:r>
              <a:rPr lang="en-US" dirty="0" smtClean="0"/>
              <a:t>Develop a Quit Plan:</a:t>
            </a:r>
          </a:p>
          <a:p>
            <a:pPr lvl="1" eaLnBrk="1" hangingPunct="1"/>
            <a:r>
              <a:rPr lang="en-US" dirty="0" smtClean="0"/>
              <a:t>Set a quit date.</a:t>
            </a:r>
          </a:p>
          <a:p>
            <a:pPr lvl="1" eaLnBrk="1" hangingPunct="1"/>
            <a:r>
              <a:rPr lang="en-US" dirty="0" smtClean="0"/>
              <a:t>Identify social support.</a:t>
            </a:r>
          </a:p>
          <a:p>
            <a:pPr lvl="1" eaLnBrk="1" hangingPunct="1"/>
            <a:r>
              <a:rPr lang="en-US" dirty="0" smtClean="0"/>
              <a:t>Provide specific problem-solving suggestions.</a:t>
            </a:r>
          </a:p>
          <a:p>
            <a:pPr lvl="1" eaLnBrk="1" hangingPunct="1"/>
            <a:r>
              <a:rPr lang="en-US" dirty="0" smtClean="0"/>
              <a:t>Give information on medications.</a:t>
            </a:r>
          </a:p>
          <a:p>
            <a:pPr lvl="1" eaLnBrk="1" hangingPunct="1"/>
            <a:r>
              <a:rPr lang="en-US" dirty="0" smtClean="0"/>
              <a:t>Provide self-help materials.</a:t>
            </a:r>
          </a:p>
          <a:p>
            <a:pPr lvl="1" eaLnBrk="1" hangingPunct="1"/>
            <a:r>
              <a:rPr lang="en-US" dirty="0" smtClean="0"/>
              <a:t>Refer for intensive counseling, if appropriate.</a:t>
            </a:r>
          </a:p>
        </p:txBody>
      </p:sp>
      <p:sp>
        <p:nvSpPr>
          <p:cNvPr id="3174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Garamond" pitchFamily="16" charset="0"/>
              </a:rPr>
              <a:t>Working towards a healthier,</a:t>
            </a:r>
          </a:p>
          <a:p>
            <a:r>
              <a:rPr lang="en-US" smtClean="0">
                <a:latin typeface="Garamond" pitchFamily="16" charset="0"/>
              </a:rPr>
              <a:t>Tobacco free future for Guam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6" name="Picture 8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327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15D7443-FFB4-407D-8FB7-F6ADD6E2600A}" type="slidenum">
              <a:rPr lang="en-US" smtClean="0">
                <a:latin typeface="Garamond" pitchFamily="16" charset="0"/>
              </a:rPr>
              <a:pPr/>
              <a:t>39</a:t>
            </a:fld>
            <a:endParaRPr lang="en-US" smtClean="0">
              <a:latin typeface="Garamond" pitchFamily="16" charset="0"/>
            </a:endParaRPr>
          </a:p>
        </p:txBody>
      </p:sp>
      <p:sp>
        <p:nvSpPr>
          <p:cNvPr id="32771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09800" y="457200"/>
            <a:ext cx="6705600" cy="1143000"/>
          </a:xfrm>
        </p:spPr>
        <p:txBody>
          <a:bodyPr/>
          <a:lstStyle/>
          <a:p>
            <a:pPr eaLnBrk="1" hangingPunct="1"/>
            <a:r>
              <a:rPr lang="en-US" b="1" dirty="0" smtClean="0"/>
              <a:t>ARRANGE</a:t>
            </a:r>
          </a:p>
        </p:txBody>
      </p:sp>
      <p:sp>
        <p:nvSpPr>
          <p:cNvPr id="32772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286000" y="1143000"/>
            <a:ext cx="5791200" cy="5181600"/>
          </a:xfrm>
        </p:spPr>
        <p:txBody>
          <a:bodyPr/>
          <a:lstStyle/>
          <a:p>
            <a:pPr eaLnBrk="1" hangingPunct="1">
              <a:buFont typeface="Wingdings" pitchFamily="16" charset="2"/>
              <a:buNone/>
            </a:pPr>
            <a:r>
              <a:rPr lang="en-US" sz="2400" b="1" dirty="0" smtClean="0"/>
              <a:t>Arrange for follow-up whenever possible.</a:t>
            </a:r>
          </a:p>
          <a:p>
            <a:pPr eaLnBrk="1" hangingPunct="1"/>
            <a:r>
              <a:rPr lang="en-US" sz="2400" dirty="0" smtClean="0"/>
              <a:t>For tobacco users about to make a quit attempt, arrange follow-up around </a:t>
            </a:r>
            <a:r>
              <a:rPr lang="en-US" sz="2400" b="1" dirty="0" smtClean="0"/>
              <a:t>1 week after the quit attempt</a:t>
            </a:r>
            <a:r>
              <a:rPr lang="en-US" sz="2400" dirty="0" smtClean="0"/>
              <a:t>:</a:t>
            </a:r>
          </a:p>
          <a:p>
            <a:pPr lvl="1" eaLnBrk="1" hangingPunct="1"/>
            <a:r>
              <a:rPr lang="en-US" sz="2400" dirty="0" smtClean="0"/>
              <a:t>Ask about tobacco status.</a:t>
            </a:r>
          </a:p>
          <a:p>
            <a:pPr lvl="1" eaLnBrk="1" hangingPunct="1"/>
            <a:r>
              <a:rPr lang="en-US" sz="2400" dirty="0" smtClean="0"/>
              <a:t>Congratulate those who are tobacco-free and encourage them to stay quit.</a:t>
            </a:r>
          </a:p>
          <a:p>
            <a:pPr lvl="1" eaLnBrk="1" hangingPunct="1"/>
            <a:r>
              <a:rPr lang="en-US" sz="2400" dirty="0" smtClean="0"/>
              <a:t>Support those who have relapsed and assist them to make a new quit attempt.</a:t>
            </a:r>
          </a:p>
        </p:txBody>
      </p:sp>
      <p:sp>
        <p:nvSpPr>
          <p:cNvPr id="3277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Garamond" pitchFamily="16" charset="0"/>
              </a:rPr>
              <a:t>Working towards a healthier,</a:t>
            </a:r>
          </a:p>
          <a:p>
            <a:r>
              <a:rPr lang="en-US" smtClean="0">
                <a:latin typeface="Garamond" pitchFamily="16" charset="0"/>
              </a:rPr>
              <a:t>Tobacco free future for Guam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717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Garamond" pitchFamily="16" charset="0"/>
              </a:rPr>
              <a:t>Working towards a healthier,</a:t>
            </a:r>
          </a:p>
          <a:p>
            <a:r>
              <a:rPr lang="en-US" smtClean="0">
                <a:latin typeface="Garamond" pitchFamily="16" charset="0"/>
              </a:rPr>
              <a:t>Tobacco free future for Guam</a:t>
            </a:r>
          </a:p>
        </p:txBody>
      </p:sp>
      <p:sp>
        <p:nvSpPr>
          <p:cNvPr id="717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876EDF1-BA96-4463-961A-053C26A39B6C}" type="slidenum">
              <a:rPr lang="en-US" smtClean="0">
                <a:latin typeface="Garamond" pitchFamily="16" charset="0"/>
              </a:rPr>
              <a:pPr/>
              <a:t>4</a:t>
            </a:fld>
            <a:endParaRPr lang="en-US" smtClean="0">
              <a:latin typeface="Garamond" pitchFamily="16" charset="0"/>
            </a:endParaRPr>
          </a:p>
        </p:txBody>
      </p:sp>
      <p:sp>
        <p:nvSpPr>
          <p:cNvPr id="717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590800" y="304800"/>
            <a:ext cx="4876800" cy="579438"/>
          </a:xfrm>
        </p:spPr>
        <p:txBody>
          <a:bodyPr/>
          <a:lstStyle/>
          <a:p>
            <a:pPr eaLnBrk="1" hangingPunct="1"/>
            <a:r>
              <a:rPr lang="en-US" sz="3800" b="1" dirty="0" smtClean="0"/>
              <a:t>Before We Begin</a:t>
            </a:r>
          </a:p>
        </p:txBody>
      </p:sp>
      <p:sp>
        <p:nvSpPr>
          <p:cNvPr id="717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438400" y="1219200"/>
            <a:ext cx="6248400" cy="4530725"/>
          </a:xfrm>
        </p:spPr>
        <p:txBody>
          <a:bodyPr/>
          <a:lstStyle/>
          <a:p>
            <a:pPr eaLnBrk="1" hangingPunct="1"/>
            <a:r>
              <a:rPr lang="en-US" sz="2600" b="1" dirty="0" smtClean="0"/>
              <a:t>Introduction</a:t>
            </a:r>
          </a:p>
          <a:p>
            <a:pPr eaLnBrk="1" hangingPunct="1"/>
            <a:r>
              <a:rPr lang="en-US" sz="2600" b="1" dirty="0" smtClean="0"/>
              <a:t>Remember:</a:t>
            </a:r>
          </a:p>
          <a:p>
            <a:pPr lvl="1" eaLnBrk="1" hangingPunct="1"/>
            <a:r>
              <a:rPr lang="en-US" sz="2200" dirty="0" smtClean="0"/>
              <a:t>Don’t be discouraged by people who fail to quit.</a:t>
            </a:r>
          </a:p>
          <a:p>
            <a:pPr lvl="1" eaLnBrk="1" hangingPunct="1"/>
            <a:r>
              <a:rPr lang="en-US" sz="2200" dirty="0" smtClean="0"/>
              <a:t>Many tobacco users have other substance addictions.</a:t>
            </a:r>
          </a:p>
          <a:p>
            <a:pPr lvl="1" eaLnBrk="1" hangingPunct="1"/>
            <a:r>
              <a:rPr lang="en-US" sz="2200" dirty="0" smtClean="0"/>
              <a:t>Be aware of how you present yourself.</a:t>
            </a:r>
          </a:p>
          <a:p>
            <a:pPr lvl="1" eaLnBrk="1" hangingPunct="1"/>
            <a:r>
              <a:rPr lang="en-US" sz="2200" dirty="0" smtClean="0"/>
              <a:t>Be aware of the physical and social environment that “frames” your cessation message.</a:t>
            </a:r>
          </a:p>
          <a:p>
            <a:pPr lvl="1" eaLnBrk="1" hangingPunct="1"/>
            <a:r>
              <a:rPr lang="en-US" sz="2200" dirty="0" smtClean="0"/>
              <a:t>Use local resources!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00" name="Picture 8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337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736E451-AFC8-43A9-B6F6-AEB6B5BDAB83}" type="slidenum">
              <a:rPr lang="en-US" smtClean="0">
                <a:latin typeface="Garamond" pitchFamily="16" charset="0"/>
              </a:rPr>
              <a:pPr/>
              <a:t>40</a:t>
            </a:fld>
            <a:endParaRPr lang="en-US" smtClean="0">
              <a:latin typeface="Garamond" pitchFamily="16" charset="0"/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457200"/>
            <a:ext cx="6705600" cy="990600"/>
          </a:xfrm>
        </p:spPr>
        <p:txBody>
          <a:bodyPr/>
          <a:lstStyle/>
          <a:p>
            <a:pPr eaLnBrk="1" hangingPunct="1"/>
            <a:r>
              <a:rPr lang="en-US" b="1" dirty="0" smtClean="0"/>
              <a:t>ANTICIPATE*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7400" y="1189038"/>
            <a:ext cx="5791200" cy="4495800"/>
          </a:xfrm>
        </p:spPr>
        <p:txBody>
          <a:bodyPr/>
          <a:lstStyle/>
          <a:p>
            <a:pPr eaLnBrk="1" hangingPunct="1">
              <a:buFont typeface="Wingdings" pitchFamily="16" charset="2"/>
              <a:buNone/>
            </a:pPr>
            <a:r>
              <a:rPr lang="en-US" b="1" dirty="0" smtClean="0"/>
              <a:t>For children and adolescents:</a:t>
            </a:r>
          </a:p>
          <a:p>
            <a:pPr eaLnBrk="1" hangingPunct="1"/>
            <a:r>
              <a:rPr lang="en-US" sz="2600" dirty="0" smtClean="0"/>
              <a:t>Anticipate exposure to tobacco smoke and early experimentation with chewing or smoking tobacco.</a:t>
            </a:r>
          </a:p>
          <a:p>
            <a:pPr eaLnBrk="1" hangingPunct="1"/>
            <a:r>
              <a:rPr lang="en-US" sz="2600" dirty="0" smtClean="0"/>
              <a:t>Beginning </a:t>
            </a:r>
            <a:r>
              <a:rPr lang="en-US" sz="2600" b="1" dirty="0" smtClean="0"/>
              <a:t>around age 10</a:t>
            </a:r>
            <a:r>
              <a:rPr lang="en-US" sz="2600" dirty="0" smtClean="0"/>
              <a:t>, ask about:</a:t>
            </a:r>
          </a:p>
          <a:p>
            <a:pPr lvl="1" eaLnBrk="1" hangingPunct="1"/>
            <a:r>
              <a:rPr lang="en-US" dirty="0" smtClean="0"/>
              <a:t>Exposure to second hand smoke</a:t>
            </a:r>
          </a:p>
          <a:p>
            <a:pPr lvl="1" eaLnBrk="1" hangingPunct="1"/>
            <a:r>
              <a:rPr lang="en-US" dirty="0" smtClean="0"/>
              <a:t>Actual tobacco use</a:t>
            </a:r>
          </a:p>
          <a:p>
            <a:pPr lvl="1" eaLnBrk="1" hangingPunct="1"/>
            <a:r>
              <a:rPr lang="en-US" dirty="0" smtClean="0"/>
              <a:t>At every clinical encounter</a:t>
            </a:r>
          </a:p>
        </p:txBody>
      </p:sp>
      <p:sp>
        <p:nvSpPr>
          <p:cNvPr id="3379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Garamond" pitchFamily="16" charset="0"/>
              </a:rPr>
              <a:t>Working towards a healthier,</a:t>
            </a:r>
          </a:p>
          <a:p>
            <a:r>
              <a:rPr lang="en-US" smtClean="0">
                <a:latin typeface="Garamond" pitchFamily="16" charset="0"/>
              </a:rPr>
              <a:t>Tobacco free future for Guam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4" name="Picture 8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348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C8EFEE0-18D0-40DA-B645-270C66321877}" type="slidenum">
              <a:rPr lang="en-US" smtClean="0">
                <a:latin typeface="Garamond" pitchFamily="16" charset="0"/>
              </a:rPr>
              <a:pPr/>
              <a:t>41</a:t>
            </a:fld>
            <a:endParaRPr lang="en-US" smtClean="0">
              <a:latin typeface="Garamond" pitchFamily="16" charset="0"/>
            </a:endParaRPr>
          </a:p>
        </p:txBody>
      </p:sp>
      <p:sp>
        <p:nvSpPr>
          <p:cNvPr id="3481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133600" y="1447800"/>
            <a:ext cx="6705600" cy="914400"/>
          </a:xfrm>
        </p:spPr>
        <p:txBody>
          <a:bodyPr/>
          <a:lstStyle/>
          <a:p>
            <a:pPr eaLnBrk="1" hangingPunct="1"/>
            <a:r>
              <a:rPr lang="en-US" b="1" dirty="0" smtClean="0"/>
              <a:t>FLOW CHART</a:t>
            </a:r>
          </a:p>
        </p:txBody>
      </p:sp>
      <p:sp>
        <p:nvSpPr>
          <p:cNvPr id="34820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133600" y="1600200"/>
            <a:ext cx="5562600" cy="2819400"/>
          </a:xfrm>
        </p:spPr>
        <p:txBody>
          <a:bodyPr/>
          <a:lstStyle/>
          <a:p>
            <a:pPr algn="ctr" eaLnBrk="1" hangingPunct="1">
              <a:buFont typeface="Wingdings" pitchFamily="16" charset="2"/>
              <a:buNone/>
            </a:pPr>
            <a:endParaRPr lang="en-US" dirty="0" smtClean="0"/>
          </a:p>
          <a:p>
            <a:pPr eaLnBrk="1" hangingPunct="1">
              <a:buFont typeface="Wingdings" pitchFamily="16" charset="2"/>
              <a:buNone/>
            </a:pPr>
            <a:r>
              <a:rPr lang="en-US" dirty="0" smtClean="0"/>
              <a:t>Review the flow chart provided                         to remind you of the                                        “five A’s”.</a:t>
            </a:r>
          </a:p>
        </p:txBody>
      </p:sp>
      <p:sp>
        <p:nvSpPr>
          <p:cNvPr id="3482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Garamond" pitchFamily="16" charset="0"/>
              </a:rPr>
              <a:t>Working towards a healthier,</a:t>
            </a:r>
          </a:p>
          <a:p>
            <a:r>
              <a:rPr lang="en-US" smtClean="0">
                <a:latin typeface="Garamond" pitchFamily="16" charset="0"/>
              </a:rPr>
              <a:t>Tobacco free future for Guam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odules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2743200" y="6248400"/>
            <a:ext cx="61722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895600" y="6260068"/>
            <a:ext cx="594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900" dirty="0">
                <a:latin typeface="Arial" charset="0"/>
              </a:rPr>
              <a:t>• Department of Public Health Service  • Department of Mental Health &amp; </a:t>
            </a:r>
            <a:r>
              <a:rPr lang="en-US" sz="900" dirty="0" smtClean="0">
                <a:latin typeface="Arial" charset="0"/>
              </a:rPr>
              <a:t>Substance </a:t>
            </a:r>
            <a:r>
              <a:rPr lang="en-US" sz="900" dirty="0">
                <a:latin typeface="Arial" charset="0"/>
              </a:rPr>
              <a:t>Abuse </a:t>
            </a:r>
            <a:endParaRPr lang="en-US" sz="900" dirty="0" smtClean="0">
              <a:latin typeface="Arial" charset="0"/>
            </a:endParaRPr>
          </a:p>
          <a:p>
            <a:pPr algn="ctr"/>
            <a:r>
              <a:rPr lang="en-US" sz="900" dirty="0" smtClean="0">
                <a:latin typeface="Arial" charset="0"/>
              </a:rPr>
              <a:t>• Health </a:t>
            </a:r>
            <a:r>
              <a:rPr lang="en-US" sz="900" dirty="0">
                <a:latin typeface="Arial" charset="0"/>
              </a:rPr>
              <a:t>Partners, </a:t>
            </a:r>
            <a:r>
              <a:rPr lang="en-US" sz="900" dirty="0" smtClean="0">
                <a:latin typeface="Arial" charset="0"/>
              </a:rPr>
              <a:t>LLC • University of Guam Cancer Research Center U54 Pilot Project 1 (Community Outreach)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2" name="Picture 8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368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4E7F328-0476-411F-B826-ED74D1B2F054}" type="slidenum">
              <a:rPr lang="en-US" smtClean="0">
                <a:latin typeface="Garamond" pitchFamily="16" charset="0"/>
              </a:rPr>
              <a:pPr/>
              <a:t>43</a:t>
            </a:fld>
            <a:endParaRPr lang="en-US" smtClean="0">
              <a:latin typeface="Garamond" pitchFamily="16" charset="0"/>
            </a:endParaRPr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762000"/>
            <a:ext cx="6324600" cy="1371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800" b="1" dirty="0" smtClean="0"/>
              <a:t>Module 4 – Not Ready to Quit </a:t>
            </a:r>
            <a:br>
              <a:rPr lang="en-US" sz="3800" b="1" dirty="0" smtClean="0"/>
            </a:br>
            <a:r>
              <a:rPr lang="en-US" sz="3600" dirty="0" smtClean="0"/>
              <a:t>	     	 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0" y="2057400"/>
            <a:ext cx="6324600" cy="4419600"/>
          </a:xfrm>
        </p:spPr>
        <p:txBody>
          <a:bodyPr/>
          <a:lstStyle/>
          <a:p>
            <a:pPr eaLnBrk="1" hangingPunct="1">
              <a:buFont typeface="Wingdings" pitchFamily="16" charset="2"/>
              <a:buNone/>
            </a:pPr>
            <a:r>
              <a:rPr lang="en-US" sz="3200" b="1" dirty="0" smtClean="0"/>
              <a:t>Learning Objectives and Goals</a:t>
            </a:r>
          </a:p>
          <a:p>
            <a:pPr eaLnBrk="1" hangingPunct="1"/>
            <a:r>
              <a:rPr lang="en-US" dirty="0" smtClean="0"/>
              <a:t>Identify tobacco users who are not ready to quit;</a:t>
            </a:r>
          </a:p>
          <a:p>
            <a:pPr eaLnBrk="1" hangingPunct="1"/>
            <a:r>
              <a:rPr lang="en-US" dirty="0" smtClean="0"/>
              <a:t>Name the “Five A’s” and give a brief explanation of how each applies to individuals not ready to quit.</a:t>
            </a:r>
          </a:p>
          <a:p>
            <a:pPr eaLnBrk="1" hangingPunct="1">
              <a:buFont typeface="Wingdings" pitchFamily="16" charset="2"/>
              <a:buNone/>
            </a:pPr>
            <a:endParaRPr lang="en-US" dirty="0" smtClean="0"/>
          </a:p>
        </p:txBody>
      </p:sp>
      <p:sp>
        <p:nvSpPr>
          <p:cNvPr id="3686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Garamond" pitchFamily="16" charset="0"/>
              </a:rPr>
              <a:t>Working towards a healthier,</a:t>
            </a:r>
          </a:p>
          <a:p>
            <a:r>
              <a:rPr lang="en-US" smtClean="0">
                <a:latin typeface="Garamond" pitchFamily="16" charset="0"/>
              </a:rPr>
              <a:t>Tobacco free future for Guam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7" name="Picture 9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378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4DE2E92-E9BE-457D-8C24-C9876567E912}" type="slidenum">
              <a:rPr lang="en-US" smtClean="0">
                <a:latin typeface="Garamond" pitchFamily="16" charset="0"/>
              </a:rPr>
              <a:pPr/>
              <a:t>44</a:t>
            </a:fld>
            <a:endParaRPr lang="en-US" smtClean="0">
              <a:latin typeface="Garamond" pitchFamily="16" charset="0"/>
            </a:endParaRP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688975"/>
            <a:ext cx="8229600" cy="1139825"/>
          </a:xfrm>
        </p:spPr>
        <p:txBody>
          <a:bodyPr/>
          <a:lstStyle/>
          <a:p>
            <a:pPr eaLnBrk="1" hangingPunct="1"/>
            <a:r>
              <a:rPr lang="en-US" sz="3800" b="1" dirty="0" smtClean="0"/>
              <a:t>Not Ready to Quit</a:t>
            </a:r>
          </a:p>
        </p:txBody>
      </p:sp>
      <p:pic>
        <p:nvPicPr>
          <p:cNvPr id="37893" name="Picture 4" descr="Readiness mode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517650"/>
            <a:ext cx="4546600" cy="4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Garamond" pitchFamily="16" charset="0"/>
              </a:rPr>
              <a:t>Working towards a healthier,</a:t>
            </a:r>
          </a:p>
          <a:p>
            <a:r>
              <a:rPr lang="en-US" smtClean="0">
                <a:latin typeface="Garamond" pitchFamily="16" charset="0"/>
              </a:rPr>
              <a:t>Tobacco free future for Guam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0200" y="1524000"/>
            <a:ext cx="3124200" cy="4530725"/>
          </a:xfrm>
        </p:spPr>
        <p:txBody>
          <a:bodyPr/>
          <a:lstStyle/>
          <a:p>
            <a:pPr eaLnBrk="1" hangingPunct="1"/>
            <a:r>
              <a:rPr lang="en-US" dirty="0" smtClean="0"/>
              <a:t>ASK</a:t>
            </a:r>
          </a:p>
          <a:p>
            <a:pPr eaLnBrk="1" hangingPunct="1"/>
            <a:r>
              <a:rPr lang="en-US" dirty="0" smtClean="0"/>
              <a:t>ADVICE</a:t>
            </a:r>
          </a:p>
          <a:p>
            <a:pPr eaLnBrk="1" hangingPunct="1"/>
            <a:r>
              <a:rPr lang="en-US" dirty="0" smtClean="0"/>
              <a:t>ASSESS – “Are you ready to set a quit date within the next 30 days?” </a:t>
            </a:r>
            <a:r>
              <a:rPr lang="en-US" b="1" dirty="0" smtClean="0"/>
              <a:t>“NO.”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0" name="Picture 8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389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10CD21-4234-4B8B-AA84-090C46A60710}" type="slidenum">
              <a:rPr lang="en-US" smtClean="0">
                <a:latin typeface="Garamond" pitchFamily="16" charset="0"/>
              </a:rPr>
              <a:pPr/>
              <a:t>45</a:t>
            </a:fld>
            <a:endParaRPr lang="en-US" smtClean="0">
              <a:latin typeface="Garamond" pitchFamily="16" charset="0"/>
            </a:endParaRPr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457200"/>
            <a:ext cx="5867400" cy="838200"/>
          </a:xfrm>
        </p:spPr>
        <p:txBody>
          <a:bodyPr/>
          <a:lstStyle/>
          <a:p>
            <a:pPr eaLnBrk="1" hangingPunct="1"/>
            <a:r>
              <a:rPr lang="en-US" b="1" dirty="0" smtClean="0"/>
              <a:t>NOT READY TO QUIT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371600"/>
            <a:ext cx="7086600" cy="5257800"/>
          </a:xfrm>
        </p:spPr>
        <p:txBody>
          <a:bodyPr/>
          <a:lstStyle/>
          <a:p>
            <a:pPr eaLnBrk="1" hangingPunct="1">
              <a:buFont typeface="Wingdings" pitchFamily="16" charset="2"/>
              <a:buNone/>
            </a:pPr>
            <a:r>
              <a:rPr lang="en-US" sz="2600" b="1" dirty="0" smtClean="0"/>
              <a:t>A brief intervention with someone who is not yet ready to quit may be very short, perhaps only 30 seconds long.</a:t>
            </a:r>
          </a:p>
          <a:p>
            <a:pPr eaLnBrk="1" hangingPunct="1"/>
            <a:r>
              <a:rPr lang="en-US" sz="2600" dirty="0" smtClean="0"/>
              <a:t>DON’T try to convince the person to quit.</a:t>
            </a:r>
          </a:p>
          <a:p>
            <a:pPr eaLnBrk="1" hangingPunct="1"/>
            <a:r>
              <a:rPr lang="en-US" sz="2600" dirty="0" smtClean="0"/>
              <a:t>ASSIST – by offering info and educational materials that describe the benefits of quitting and the consequences of tobacco use.</a:t>
            </a:r>
          </a:p>
          <a:p>
            <a:pPr eaLnBrk="1" hangingPunct="1"/>
            <a:r>
              <a:rPr lang="en-US" sz="2600" dirty="0" smtClean="0"/>
              <a:t>ARRANGE – follow-up and let them know you will be available when they are ready to quit</a:t>
            </a:r>
          </a:p>
        </p:txBody>
      </p:sp>
      <p:sp>
        <p:nvSpPr>
          <p:cNvPr id="3891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Garamond" pitchFamily="16" charset="0"/>
              </a:rPr>
              <a:t>Working towards a healthier,</a:t>
            </a:r>
          </a:p>
          <a:p>
            <a:r>
              <a:rPr lang="en-US" smtClean="0">
                <a:latin typeface="Garamond" pitchFamily="16" charset="0"/>
              </a:rPr>
              <a:t>Tobacco free future for Guam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4" name="Picture 8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399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7054C46-1E8F-4345-B2B2-D561AAFE6984}" type="slidenum">
              <a:rPr lang="en-US" smtClean="0">
                <a:latin typeface="Garamond" pitchFamily="16" charset="0"/>
              </a:rPr>
              <a:pPr/>
              <a:t>46</a:t>
            </a:fld>
            <a:endParaRPr lang="en-US" smtClean="0">
              <a:latin typeface="Garamond" pitchFamily="16" charset="0"/>
            </a:endParaRP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1219200"/>
            <a:ext cx="5638800" cy="1371600"/>
          </a:xfrm>
        </p:spPr>
        <p:txBody>
          <a:bodyPr/>
          <a:lstStyle/>
          <a:p>
            <a:pPr eaLnBrk="1" hangingPunct="1"/>
            <a:r>
              <a:rPr lang="en-US" sz="3800" b="1" dirty="0" smtClean="0"/>
              <a:t>Video Demo and Practice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0" y="2667000"/>
            <a:ext cx="5638800" cy="4530725"/>
          </a:xfrm>
        </p:spPr>
        <p:txBody>
          <a:bodyPr/>
          <a:lstStyle/>
          <a:p>
            <a:pPr eaLnBrk="1" hangingPunct="1">
              <a:buFont typeface="Wingdings" pitchFamily="16" charset="2"/>
              <a:buNone/>
            </a:pPr>
            <a:r>
              <a:rPr lang="en-US" sz="3200" dirty="0" smtClean="0"/>
              <a:t>The Readiness to Change Model</a:t>
            </a:r>
          </a:p>
          <a:p>
            <a:pPr lvl="1" eaLnBrk="1" hangingPunct="1"/>
            <a:r>
              <a:rPr lang="en-US" sz="3200" dirty="0" smtClean="0"/>
              <a:t>Not Ready to Quit</a:t>
            </a:r>
          </a:p>
          <a:p>
            <a:pPr lvl="2" eaLnBrk="1" hangingPunct="1">
              <a:buFont typeface="Wingdings" pitchFamily="16" charset="2"/>
              <a:buNone/>
            </a:pPr>
            <a:endParaRPr lang="en-US" sz="3200" dirty="0" smtClean="0"/>
          </a:p>
        </p:txBody>
      </p:sp>
      <p:sp>
        <p:nvSpPr>
          <p:cNvPr id="3994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Garamond" pitchFamily="16" charset="0"/>
              </a:rPr>
              <a:t>Working towards a healthier,</a:t>
            </a:r>
          </a:p>
          <a:p>
            <a:r>
              <a:rPr lang="en-US" smtClean="0">
                <a:latin typeface="Garamond" pitchFamily="16" charset="0"/>
              </a:rPr>
              <a:t>Tobacco free future for Guam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odules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2743200" y="6248400"/>
            <a:ext cx="61722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895600" y="6260068"/>
            <a:ext cx="594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900" dirty="0">
                <a:latin typeface="Arial" charset="0"/>
              </a:rPr>
              <a:t>• Department of Public Health Service  • Department of Mental Health &amp; </a:t>
            </a:r>
            <a:r>
              <a:rPr lang="en-US" sz="900" dirty="0" smtClean="0">
                <a:latin typeface="Arial" charset="0"/>
              </a:rPr>
              <a:t>Substance </a:t>
            </a:r>
            <a:r>
              <a:rPr lang="en-US" sz="900" dirty="0">
                <a:latin typeface="Arial" charset="0"/>
              </a:rPr>
              <a:t>Abuse </a:t>
            </a:r>
            <a:endParaRPr lang="en-US" sz="900" dirty="0" smtClean="0">
              <a:latin typeface="Arial" charset="0"/>
            </a:endParaRPr>
          </a:p>
          <a:p>
            <a:pPr algn="ctr"/>
            <a:r>
              <a:rPr lang="en-US" sz="900" dirty="0" smtClean="0">
                <a:latin typeface="Arial" charset="0"/>
              </a:rPr>
              <a:t>• Health </a:t>
            </a:r>
            <a:r>
              <a:rPr lang="en-US" sz="900" dirty="0">
                <a:latin typeface="Arial" charset="0"/>
              </a:rPr>
              <a:t>Partners, </a:t>
            </a:r>
            <a:r>
              <a:rPr lang="en-US" sz="900" dirty="0" smtClean="0">
                <a:latin typeface="Arial" charset="0"/>
              </a:rPr>
              <a:t>LLC • University of Guam Cancer Research Center U54 Pilot Project 1 (Community Outreach)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2" name="Picture 8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419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76DC8E8-5D8A-4057-9246-E937F94A89B3}" type="slidenum">
              <a:rPr lang="en-US" smtClean="0">
                <a:latin typeface="Garamond" pitchFamily="16" charset="0"/>
              </a:rPr>
              <a:pPr/>
              <a:t>48</a:t>
            </a:fld>
            <a:endParaRPr lang="en-US" smtClean="0">
              <a:latin typeface="Garamond" pitchFamily="16" charset="0"/>
            </a:endParaRP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304800"/>
            <a:ext cx="6172200" cy="11398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800" b="1" dirty="0" smtClean="0"/>
              <a:t>Module 5 – Ready to Quit </a:t>
            </a:r>
            <a:br>
              <a:rPr lang="en-US" sz="3800" b="1" dirty="0" smtClean="0"/>
            </a:br>
            <a:r>
              <a:rPr lang="en-US" sz="3600" dirty="0" smtClean="0"/>
              <a:t>	     	  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19400" y="990600"/>
            <a:ext cx="5867400" cy="5638800"/>
          </a:xfrm>
        </p:spPr>
        <p:txBody>
          <a:bodyPr/>
          <a:lstStyle/>
          <a:p>
            <a:pPr eaLnBrk="1" hangingPunct="1">
              <a:buFont typeface="Wingdings" pitchFamily="16" charset="2"/>
              <a:buNone/>
            </a:pPr>
            <a:r>
              <a:rPr lang="en-US" sz="2800" b="1" dirty="0" smtClean="0"/>
              <a:t>Learning Objectives and Goals:</a:t>
            </a:r>
          </a:p>
          <a:p>
            <a:pPr eaLnBrk="1" hangingPunct="1"/>
            <a:r>
              <a:rPr lang="en-US" sz="2600" dirty="0" smtClean="0"/>
              <a:t>Identify tobacco users who are ready to quit – within the next 30 days;</a:t>
            </a:r>
          </a:p>
          <a:p>
            <a:pPr eaLnBrk="1" hangingPunct="1"/>
            <a:r>
              <a:rPr lang="en-US" sz="2600" dirty="0" smtClean="0"/>
              <a:t>Name the “Five A’s” and apply these to a person who is ready to quit using tobacco;</a:t>
            </a:r>
          </a:p>
          <a:p>
            <a:pPr eaLnBrk="1" hangingPunct="1"/>
            <a:r>
              <a:rPr lang="en-US" sz="2600" dirty="0" smtClean="0"/>
              <a:t>Name the 6 basic elements of a Quit Plan;</a:t>
            </a:r>
          </a:p>
          <a:p>
            <a:pPr eaLnBrk="1" hangingPunct="1"/>
            <a:r>
              <a:rPr lang="en-US" sz="2600" dirty="0" smtClean="0"/>
              <a:t>Locate/use the tools in the Guidebook;</a:t>
            </a:r>
          </a:p>
          <a:p>
            <a:pPr eaLnBrk="1" hangingPunct="1"/>
            <a:r>
              <a:rPr lang="en-US" sz="2600" dirty="0" smtClean="0"/>
              <a:t>Use the Flow Chart to guide you.</a:t>
            </a:r>
          </a:p>
          <a:p>
            <a:pPr eaLnBrk="1" hangingPunct="1">
              <a:buFont typeface="Wingdings" pitchFamily="16" charset="2"/>
              <a:buNone/>
            </a:pPr>
            <a:endParaRPr lang="en-US" sz="2600" b="1" dirty="0" smtClean="0"/>
          </a:p>
          <a:p>
            <a:pPr eaLnBrk="1" hangingPunct="1"/>
            <a:endParaRPr lang="en-US" sz="2600" dirty="0" smtClean="0"/>
          </a:p>
        </p:txBody>
      </p:sp>
      <p:sp>
        <p:nvSpPr>
          <p:cNvPr id="4198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Garamond" pitchFamily="16" charset="0"/>
              </a:rPr>
              <a:t>Working towards a healthier,</a:t>
            </a:r>
          </a:p>
          <a:p>
            <a:r>
              <a:rPr lang="en-US" smtClean="0">
                <a:latin typeface="Garamond" pitchFamily="16" charset="0"/>
              </a:rPr>
              <a:t>Tobacco free future for Guam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7" name="Picture 9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4301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E00962-9C8A-41F4-8099-1E9D24F63E25}" type="slidenum">
              <a:rPr lang="en-US" smtClean="0">
                <a:latin typeface="Garamond" pitchFamily="16" charset="0"/>
              </a:rPr>
              <a:pPr/>
              <a:t>49</a:t>
            </a:fld>
            <a:endParaRPr lang="en-US" smtClean="0">
              <a:latin typeface="Garamond" pitchFamily="16" charset="0"/>
            </a:endParaRPr>
          </a:p>
        </p:txBody>
      </p:sp>
      <p:pic>
        <p:nvPicPr>
          <p:cNvPr id="43013" name="Picture 4" descr="Readiness mode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914400"/>
            <a:ext cx="4419600" cy="430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Garamond" pitchFamily="16" charset="0"/>
              </a:rPr>
              <a:t>Working towards a healthier,</a:t>
            </a:r>
          </a:p>
          <a:p>
            <a:r>
              <a:rPr lang="en-US" smtClean="0">
                <a:latin typeface="Garamond" pitchFamily="16" charset="0"/>
              </a:rPr>
              <a:t>Tobacco free future for Guam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600200"/>
            <a:ext cx="3124200" cy="4530725"/>
          </a:xfrm>
        </p:spPr>
        <p:txBody>
          <a:bodyPr/>
          <a:lstStyle/>
          <a:p>
            <a:pPr eaLnBrk="1" hangingPunct="1"/>
            <a:r>
              <a:rPr lang="en-US" dirty="0" smtClean="0"/>
              <a:t>ASK</a:t>
            </a:r>
          </a:p>
          <a:p>
            <a:pPr eaLnBrk="1" hangingPunct="1"/>
            <a:r>
              <a:rPr lang="en-US" dirty="0" smtClean="0"/>
              <a:t>ADVICE</a:t>
            </a:r>
          </a:p>
          <a:p>
            <a:pPr eaLnBrk="1" hangingPunct="1"/>
            <a:r>
              <a:rPr lang="en-US" dirty="0" smtClean="0"/>
              <a:t>ASSESS – “Are you ready to set a quit date within the next 30 days?” </a:t>
            </a:r>
            <a:r>
              <a:rPr lang="en-US" b="1" dirty="0" smtClean="0"/>
              <a:t>“YES.”</a:t>
            </a:r>
            <a:endParaRPr lang="en-US" dirty="0" smtClean="0"/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838200"/>
            <a:ext cx="3657600" cy="1139825"/>
          </a:xfrm>
        </p:spPr>
        <p:txBody>
          <a:bodyPr/>
          <a:lstStyle/>
          <a:p>
            <a:pPr eaLnBrk="1" hangingPunct="1"/>
            <a:r>
              <a:rPr lang="en-US" sz="3800" b="1" dirty="0" smtClean="0"/>
              <a:t>Ready to Quit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odul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205" name="Rectangle 13"/>
          <p:cNvSpPr>
            <a:spLocks noChangeArrowheads="1"/>
          </p:cNvSpPr>
          <p:nvPr/>
        </p:nvSpPr>
        <p:spPr bwMode="auto">
          <a:xfrm>
            <a:off x="2743200" y="6248400"/>
            <a:ext cx="61722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2895600" y="6260068"/>
            <a:ext cx="594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900" dirty="0">
                <a:latin typeface="Arial" charset="0"/>
              </a:rPr>
              <a:t>• Department of Public Health Service  • Department of Mental Health &amp; </a:t>
            </a:r>
            <a:r>
              <a:rPr lang="en-US" sz="900" dirty="0" smtClean="0">
                <a:latin typeface="Arial" charset="0"/>
              </a:rPr>
              <a:t>Substance </a:t>
            </a:r>
            <a:r>
              <a:rPr lang="en-US" sz="900" dirty="0">
                <a:latin typeface="Arial" charset="0"/>
              </a:rPr>
              <a:t>Abuse </a:t>
            </a:r>
            <a:endParaRPr lang="en-US" sz="900" dirty="0" smtClean="0">
              <a:latin typeface="Arial" charset="0"/>
            </a:endParaRPr>
          </a:p>
          <a:p>
            <a:pPr algn="ctr"/>
            <a:r>
              <a:rPr lang="en-US" sz="900" dirty="0" smtClean="0">
                <a:latin typeface="Arial" charset="0"/>
              </a:rPr>
              <a:t>• Health </a:t>
            </a:r>
            <a:r>
              <a:rPr lang="en-US" sz="900" dirty="0">
                <a:latin typeface="Arial" charset="0"/>
              </a:rPr>
              <a:t>Partners, </a:t>
            </a:r>
            <a:r>
              <a:rPr lang="en-US" sz="900" dirty="0" smtClean="0">
                <a:latin typeface="Arial" charset="0"/>
              </a:rPr>
              <a:t>LLC • University of Guam Cancer Research Center U54 Pilot Project 1 (Community Outreach)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40" name="Picture 8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440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35B4234-B790-4B46-A0EA-FFBFBF2E88E9}" type="slidenum">
              <a:rPr lang="en-US" smtClean="0">
                <a:latin typeface="Garamond" pitchFamily="16" charset="0"/>
              </a:rPr>
              <a:pPr/>
              <a:t>50</a:t>
            </a:fld>
            <a:endParaRPr lang="en-US" smtClean="0">
              <a:latin typeface="Garamond" pitchFamily="16" charset="0"/>
            </a:endParaRPr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2514600" y="609600"/>
            <a:ext cx="6400800" cy="1143000"/>
          </a:xfrm>
        </p:spPr>
        <p:txBody>
          <a:bodyPr/>
          <a:lstStyle/>
          <a:p>
            <a:pPr eaLnBrk="1" hangingPunct="1"/>
            <a:r>
              <a:rPr lang="en-US" sz="3800" b="1" dirty="0" smtClean="0"/>
              <a:t>ASSIST</a:t>
            </a: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4600" y="1371600"/>
            <a:ext cx="6400800" cy="4530725"/>
          </a:xfrm>
        </p:spPr>
        <p:txBody>
          <a:bodyPr/>
          <a:lstStyle/>
          <a:p>
            <a:pPr eaLnBrk="1" hangingPunct="1">
              <a:buFont typeface="Wingdings" pitchFamily="16" charset="2"/>
              <a:buNone/>
            </a:pPr>
            <a:r>
              <a:rPr lang="en-US" sz="3200" b="1" dirty="0" smtClean="0"/>
              <a:t>6 Basic Elements of a Quit Plan</a:t>
            </a:r>
            <a:endParaRPr lang="en-US" sz="3200" dirty="0" smtClean="0"/>
          </a:p>
          <a:p>
            <a:pPr eaLnBrk="1" hangingPunct="1"/>
            <a:r>
              <a:rPr lang="en-US" sz="3200" dirty="0" smtClean="0"/>
              <a:t>Quit Date </a:t>
            </a:r>
          </a:p>
          <a:p>
            <a:pPr eaLnBrk="1" hangingPunct="1"/>
            <a:r>
              <a:rPr lang="en-US" sz="3200" dirty="0" smtClean="0"/>
              <a:t>Social Support</a:t>
            </a:r>
          </a:p>
          <a:p>
            <a:pPr eaLnBrk="1" hangingPunct="1"/>
            <a:r>
              <a:rPr lang="en-US" sz="3200" dirty="0" smtClean="0"/>
              <a:t>Problem Solving Skills</a:t>
            </a:r>
          </a:p>
          <a:p>
            <a:pPr eaLnBrk="1" hangingPunct="1"/>
            <a:r>
              <a:rPr lang="en-US" sz="3200" dirty="0" smtClean="0"/>
              <a:t>Medication Information</a:t>
            </a:r>
          </a:p>
          <a:p>
            <a:pPr eaLnBrk="1" hangingPunct="1"/>
            <a:r>
              <a:rPr lang="en-US" sz="3200" dirty="0" smtClean="0"/>
              <a:t>Self-help Materials</a:t>
            </a:r>
          </a:p>
          <a:p>
            <a:pPr eaLnBrk="1" hangingPunct="1"/>
            <a:r>
              <a:rPr lang="en-US" sz="3200" dirty="0" smtClean="0"/>
              <a:t>Referral to Other Programs or Services</a:t>
            </a:r>
          </a:p>
          <a:p>
            <a:pPr lvl="1" eaLnBrk="1" hangingPunct="1"/>
            <a:endParaRPr lang="en-US" sz="2200" dirty="0" smtClean="0"/>
          </a:p>
        </p:txBody>
      </p:sp>
      <p:sp>
        <p:nvSpPr>
          <p:cNvPr id="4403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Garamond" pitchFamily="16" charset="0"/>
              </a:rPr>
              <a:t>Working towards a healthier,</a:t>
            </a:r>
          </a:p>
          <a:p>
            <a:r>
              <a:rPr lang="en-US" smtClean="0">
                <a:latin typeface="Garamond" pitchFamily="16" charset="0"/>
              </a:rPr>
              <a:t>Tobacco free future for Guam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4" name="Picture 8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450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C7454D-4320-4A22-928F-A9BA5F6B6E84}" type="slidenum">
              <a:rPr lang="en-US" smtClean="0">
                <a:latin typeface="Garamond" pitchFamily="16" charset="0"/>
              </a:rPr>
              <a:pPr/>
              <a:t>51</a:t>
            </a:fld>
            <a:endParaRPr lang="en-US" smtClean="0">
              <a:latin typeface="Garamond" pitchFamily="16" charset="0"/>
            </a:endParaRPr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228600"/>
            <a:ext cx="5105400" cy="762000"/>
          </a:xfrm>
        </p:spPr>
        <p:txBody>
          <a:bodyPr/>
          <a:lstStyle/>
          <a:p>
            <a:pPr eaLnBrk="1" hangingPunct="1"/>
            <a:r>
              <a:rPr lang="en-US" b="1" dirty="0" smtClean="0"/>
              <a:t>Self-Help Materials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90800" y="1066800"/>
            <a:ext cx="6096000" cy="4987925"/>
          </a:xfrm>
        </p:spPr>
        <p:txBody>
          <a:bodyPr/>
          <a:lstStyle/>
          <a:p>
            <a:pPr eaLnBrk="1" hangingPunct="1"/>
            <a:r>
              <a:rPr lang="en-US" sz="2600" dirty="0" smtClean="0"/>
              <a:t>Benefits of Quitting</a:t>
            </a:r>
          </a:p>
          <a:p>
            <a:pPr eaLnBrk="1" hangingPunct="1"/>
            <a:r>
              <a:rPr lang="en-US" sz="2600" dirty="0" smtClean="0"/>
              <a:t>Quit Plan</a:t>
            </a:r>
          </a:p>
          <a:p>
            <a:pPr eaLnBrk="1" hangingPunct="1"/>
            <a:r>
              <a:rPr lang="en-US" sz="2600" dirty="0" smtClean="0"/>
              <a:t>Problem solving Sheet –Before Quitting</a:t>
            </a:r>
          </a:p>
          <a:p>
            <a:pPr eaLnBrk="1" hangingPunct="1"/>
            <a:r>
              <a:rPr lang="en-US" sz="2600" dirty="0" smtClean="0"/>
              <a:t>Problem solving Sheet – After Quitting</a:t>
            </a:r>
          </a:p>
          <a:p>
            <a:pPr eaLnBrk="1" hangingPunct="1"/>
            <a:r>
              <a:rPr lang="en-US" sz="2600" dirty="0" smtClean="0"/>
              <a:t>Medication cards – for ADULTS who are considering medical help; always refer to their doctor!</a:t>
            </a:r>
          </a:p>
          <a:p>
            <a:pPr eaLnBrk="1" hangingPunct="1"/>
            <a:r>
              <a:rPr lang="en-US" sz="2600" dirty="0" smtClean="0"/>
              <a:t>Quit Smoking resources – Always refer to intensive counseling for help.</a:t>
            </a:r>
          </a:p>
        </p:txBody>
      </p:sp>
      <p:sp>
        <p:nvSpPr>
          <p:cNvPr id="4506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Garamond" pitchFamily="16" charset="0"/>
              </a:rPr>
              <a:t>Working towards a healthier,</a:t>
            </a:r>
          </a:p>
          <a:p>
            <a:r>
              <a:rPr lang="en-US" smtClean="0">
                <a:latin typeface="Garamond" pitchFamily="16" charset="0"/>
              </a:rPr>
              <a:t>Tobacco free future for Guam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8" name="Picture 8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4608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3B94969-73A1-4E45-9CA1-4DE2523DE367}" type="slidenum">
              <a:rPr lang="en-US" smtClean="0">
                <a:latin typeface="Garamond" pitchFamily="16" charset="0"/>
              </a:rPr>
              <a:pPr/>
              <a:t>52</a:t>
            </a:fld>
            <a:endParaRPr lang="en-US" smtClean="0">
              <a:latin typeface="Garamond" pitchFamily="16" charset="0"/>
            </a:endParaRP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57400" y="228600"/>
            <a:ext cx="6553200" cy="1066800"/>
          </a:xfrm>
        </p:spPr>
        <p:txBody>
          <a:bodyPr/>
          <a:lstStyle/>
          <a:p>
            <a:pPr eaLnBrk="1" hangingPunct="1">
              <a:buFont typeface="Wingdings" pitchFamily="16" charset="2"/>
              <a:buNone/>
            </a:pPr>
            <a:r>
              <a:rPr lang="en-US" sz="3800" b="1" dirty="0" smtClean="0"/>
              <a:t>Pharmacological treatment</a:t>
            </a: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33600" y="990600"/>
            <a:ext cx="6553200" cy="5140325"/>
          </a:xfrm>
        </p:spPr>
        <p:txBody>
          <a:bodyPr/>
          <a:lstStyle/>
          <a:p>
            <a:pPr eaLnBrk="1" hangingPunct="1">
              <a:buSzTx/>
              <a:buFont typeface="Wingdings" pitchFamily="16" charset="2"/>
              <a:buChar char="§"/>
            </a:pPr>
            <a:r>
              <a:rPr lang="en-US" sz="2600" dirty="0" smtClean="0"/>
              <a:t>Nicotine replacement - “methadone for the smoker”</a:t>
            </a:r>
          </a:p>
          <a:p>
            <a:pPr lvl="1" eaLnBrk="1" hangingPunct="1">
              <a:buFont typeface="Wingdings" pitchFamily="16" charset="2"/>
              <a:buChar char="§"/>
            </a:pPr>
            <a:r>
              <a:rPr lang="en-US" dirty="0" smtClean="0"/>
              <a:t>gum</a:t>
            </a:r>
          </a:p>
          <a:p>
            <a:pPr lvl="1" eaLnBrk="1" hangingPunct="1">
              <a:buFont typeface="Wingdings" pitchFamily="16" charset="2"/>
              <a:buChar char="§"/>
            </a:pPr>
            <a:r>
              <a:rPr lang="en-US" dirty="0" smtClean="0"/>
              <a:t>patches</a:t>
            </a:r>
          </a:p>
          <a:p>
            <a:pPr lvl="1" eaLnBrk="1" hangingPunct="1">
              <a:buFont typeface="Wingdings" pitchFamily="16" charset="2"/>
              <a:buChar char="§"/>
            </a:pPr>
            <a:r>
              <a:rPr lang="en-US" dirty="0" smtClean="0"/>
              <a:t>nasal spray</a:t>
            </a:r>
          </a:p>
          <a:p>
            <a:pPr lvl="1" eaLnBrk="1" hangingPunct="1">
              <a:buFont typeface="Wingdings" pitchFamily="16" charset="2"/>
              <a:buChar char="§"/>
            </a:pPr>
            <a:r>
              <a:rPr lang="en-US" dirty="0" smtClean="0"/>
              <a:t>inhaler</a:t>
            </a:r>
          </a:p>
          <a:p>
            <a:pPr eaLnBrk="1" hangingPunct="1">
              <a:buSzTx/>
              <a:buFont typeface="Wingdings" pitchFamily="16" charset="2"/>
              <a:buChar char="§"/>
            </a:pPr>
            <a:r>
              <a:rPr lang="en-US" sz="2600" dirty="0" err="1" smtClean="0"/>
              <a:t>Bupropion</a:t>
            </a:r>
            <a:r>
              <a:rPr lang="en-US" sz="2600" dirty="0" smtClean="0"/>
              <a:t> – “</a:t>
            </a:r>
            <a:r>
              <a:rPr lang="en-US" sz="2600" dirty="0" err="1" smtClean="0"/>
              <a:t>Zyban</a:t>
            </a:r>
            <a:r>
              <a:rPr lang="en-US" sz="2600" dirty="0" smtClean="0"/>
              <a:t>”; also now “</a:t>
            </a:r>
            <a:r>
              <a:rPr lang="en-US" sz="2600" dirty="0" err="1" smtClean="0"/>
              <a:t>Chantix</a:t>
            </a:r>
            <a:r>
              <a:rPr lang="en-US" sz="2600" dirty="0" smtClean="0"/>
              <a:t>”</a:t>
            </a:r>
          </a:p>
          <a:p>
            <a:pPr eaLnBrk="1" hangingPunct="1">
              <a:buSzTx/>
              <a:buFont typeface="Wingdings" pitchFamily="16" charset="2"/>
              <a:buChar char="§"/>
            </a:pPr>
            <a:r>
              <a:rPr lang="en-US" sz="2600" dirty="0" smtClean="0"/>
              <a:t>All decrease cravings, withdrawal</a:t>
            </a:r>
          </a:p>
          <a:p>
            <a:pPr eaLnBrk="1" hangingPunct="1">
              <a:buSzTx/>
              <a:buFont typeface="Wingdings" pitchFamily="16" charset="2"/>
              <a:buChar char="§"/>
            </a:pPr>
            <a:r>
              <a:rPr lang="en-US" sz="2600" dirty="0" smtClean="0"/>
              <a:t>Up to ~30% quit rates at 1 year</a:t>
            </a:r>
          </a:p>
        </p:txBody>
      </p:sp>
      <p:sp>
        <p:nvSpPr>
          <p:cNvPr id="4608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Garamond" pitchFamily="16" charset="0"/>
              </a:rPr>
              <a:t>Working towards a healthier,</a:t>
            </a:r>
          </a:p>
          <a:p>
            <a:r>
              <a:rPr lang="en-US" smtClean="0">
                <a:latin typeface="Garamond" pitchFamily="16" charset="0"/>
              </a:rPr>
              <a:t>Tobacco free future for Guam</a:t>
            </a:r>
          </a:p>
        </p:txBody>
      </p:sp>
    </p:spTree>
  </p:cSld>
  <p:clrMapOvr>
    <a:masterClrMapping/>
  </p:clrMapOvr>
  <p:transition xmlns:p14="http://schemas.microsoft.com/office/powerpoint/2010/main">
    <p:strips dir="l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1" name="Picture 7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4710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4E6963A-6F84-4F0B-B382-8169FEC2B1E5}" type="slidenum">
              <a:rPr lang="en-US" smtClean="0">
                <a:latin typeface="Garamond" pitchFamily="16" charset="0"/>
              </a:rPr>
              <a:pPr/>
              <a:t>53</a:t>
            </a:fld>
            <a:endParaRPr lang="en-US" smtClean="0">
              <a:latin typeface="Garamond" pitchFamily="16" charset="0"/>
            </a:endParaRPr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752600"/>
            <a:ext cx="6400800" cy="4572000"/>
          </a:xfrm>
        </p:spPr>
        <p:txBody>
          <a:bodyPr/>
          <a:lstStyle/>
          <a:p>
            <a:pPr algn="ctr" eaLnBrk="1" hangingPunct="1">
              <a:buFont typeface="Wingdings" pitchFamily="16" charset="2"/>
              <a:buNone/>
            </a:pPr>
            <a:r>
              <a:rPr lang="en-US" dirty="0" smtClean="0">
                <a:latin typeface="+mn-lt"/>
                <a:cs typeface="AngsanaUPC" pitchFamily="18" charset="-34"/>
              </a:rPr>
              <a:t>Nicotine replacement and </a:t>
            </a:r>
            <a:r>
              <a:rPr lang="en-US" dirty="0" err="1" smtClean="0">
                <a:latin typeface="+mn-lt"/>
                <a:cs typeface="AngsanaUPC" pitchFamily="18" charset="-34"/>
              </a:rPr>
              <a:t>buproprion</a:t>
            </a:r>
            <a:r>
              <a:rPr lang="en-US" dirty="0" smtClean="0">
                <a:latin typeface="+mn-lt"/>
                <a:cs typeface="AngsanaUPC" pitchFamily="18" charset="-34"/>
              </a:rPr>
              <a:t> should </a:t>
            </a:r>
            <a:r>
              <a:rPr lang="en-US" i="1" u="sng" dirty="0" smtClean="0">
                <a:latin typeface="+mn-lt"/>
                <a:cs typeface="AngsanaUPC" pitchFamily="18" charset="-34"/>
              </a:rPr>
              <a:t>always</a:t>
            </a:r>
            <a:r>
              <a:rPr lang="en-US" dirty="0" smtClean="0">
                <a:latin typeface="+mn-lt"/>
                <a:cs typeface="AngsanaUPC" pitchFamily="18" charset="-34"/>
              </a:rPr>
              <a:t> be used in conjunction with behavior modification.</a:t>
            </a:r>
          </a:p>
        </p:txBody>
      </p:sp>
      <p:sp>
        <p:nvSpPr>
          <p:cNvPr id="4710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Garamond" pitchFamily="16" charset="0"/>
              </a:rPr>
              <a:t>Working towards a healthier,</a:t>
            </a:r>
          </a:p>
          <a:p>
            <a:r>
              <a:rPr lang="en-US" smtClean="0">
                <a:latin typeface="Garamond" pitchFamily="16" charset="0"/>
              </a:rPr>
              <a:t>Tobacco free future for Guam</a:t>
            </a:r>
          </a:p>
        </p:txBody>
      </p:sp>
    </p:spTree>
  </p:cSld>
  <p:clrMapOvr>
    <a:masterClrMapping/>
  </p:clrMapOvr>
  <p:transition xmlns:p14="http://schemas.microsoft.com/office/powerpoint/2010/main">
    <p:strips dir="l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6" name="Picture 8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481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D21DA53-E6C4-4F2A-B551-12BF10654D2D}" type="slidenum">
              <a:rPr lang="en-US" smtClean="0">
                <a:latin typeface="Garamond" pitchFamily="16" charset="0"/>
              </a:rPr>
              <a:pPr/>
              <a:t>54</a:t>
            </a:fld>
            <a:endParaRPr lang="en-US" smtClean="0">
              <a:latin typeface="Garamond" pitchFamily="16" charset="0"/>
            </a:endParaRP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1524000"/>
            <a:ext cx="5105400" cy="1139825"/>
          </a:xfrm>
        </p:spPr>
        <p:txBody>
          <a:bodyPr/>
          <a:lstStyle/>
          <a:p>
            <a:pPr eaLnBrk="1" hangingPunct="1"/>
            <a:r>
              <a:rPr lang="en-US" sz="3800" b="1" dirty="0" smtClean="0"/>
              <a:t>Video Demo Practice</a:t>
            </a:r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0" y="1600200"/>
            <a:ext cx="6400800" cy="4530725"/>
          </a:xfrm>
        </p:spPr>
        <p:txBody>
          <a:bodyPr/>
          <a:lstStyle/>
          <a:p>
            <a:pPr eaLnBrk="1" hangingPunct="1"/>
            <a:endParaRPr lang="en-US" sz="3200" dirty="0" smtClean="0"/>
          </a:p>
          <a:p>
            <a:pPr eaLnBrk="1" hangingPunct="1">
              <a:buFont typeface="Wingdings" pitchFamily="16" charset="2"/>
              <a:buNone/>
            </a:pPr>
            <a:r>
              <a:rPr lang="en-US" sz="3200" dirty="0" smtClean="0"/>
              <a:t>The Readiness to Change Model</a:t>
            </a:r>
          </a:p>
          <a:p>
            <a:pPr lvl="1" eaLnBrk="1" hangingPunct="1"/>
            <a:r>
              <a:rPr lang="en-US" sz="3200" dirty="0" smtClean="0"/>
              <a:t>Ready to Quit</a:t>
            </a:r>
          </a:p>
          <a:p>
            <a:pPr lvl="2" eaLnBrk="1" hangingPunct="1">
              <a:buFont typeface="Wingdings" pitchFamily="16" charset="2"/>
              <a:buNone/>
            </a:pPr>
            <a:endParaRPr lang="en-US" sz="3200" dirty="0" smtClean="0"/>
          </a:p>
        </p:txBody>
      </p:sp>
      <p:sp>
        <p:nvSpPr>
          <p:cNvPr id="4813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Garamond" pitchFamily="16" charset="0"/>
              </a:rPr>
              <a:t>Working towards a healthier,</a:t>
            </a:r>
          </a:p>
          <a:p>
            <a:r>
              <a:rPr lang="en-US" smtClean="0">
                <a:latin typeface="Garamond" pitchFamily="16" charset="0"/>
              </a:rPr>
              <a:t>Tobacco free future for Guam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odules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2743200" y="6248400"/>
            <a:ext cx="61722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895600" y="6260068"/>
            <a:ext cx="594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900" dirty="0">
                <a:latin typeface="Arial" charset="0"/>
              </a:rPr>
              <a:t>• Department of Public Health Service  • Department of Mental Health &amp; </a:t>
            </a:r>
            <a:r>
              <a:rPr lang="en-US" sz="900" dirty="0" smtClean="0">
                <a:latin typeface="Arial" charset="0"/>
              </a:rPr>
              <a:t>Substance </a:t>
            </a:r>
            <a:r>
              <a:rPr lang="en-US" sz="900" dirty="0">
                <a:latin typeface="Arial" charset="0"/>
              </a:rPr>
              <a:t>Abuse </a:t>
            </a:r>
            <a:endParaRPr lang="en-US" sz="900" dirty="0" smtClean="0">
              <a:latin typeface="Arial" charset="0"/>
            </a:endParaRPr>
          </a:p>
          <a:p>
            <a:pPr algn="ctr"/>
            <a:r>
              <a:rPr lang="en-US" sz="900" dirty="0" smtClean="0">
                <a:latin typeface="Arial" charset="0"/>
              </a:rPr>
              <a:t>• Health </a:t>
            </a:r>
            <a:r>
              <a:rPr lang="en-US" sz="900" dirty="0">
                <a:latin typeface="Arial" charset="0"/>
              </a:rPr>
              <a:t>Partners, </a:t>
            </a:r>
            <a:r>
              <a:rPr lang="en-US" sz="900" dirty="0" smtClean="0">
                <a:latin typeface="Arial" charset="0"/>
              </a:rPr>
              <a:t>LLC • University of Guam Cancer Research Center U54 Pilot Project 1 (Community Outreach)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4" name="Picture 8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5017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2D792DA-0DCF-468D-9BF9-D2B132EED79C}" type="slidenum">
              <a:rPr lang="en-US" smtClean="0">
                <a:latin typeface="Garamond" pitchFamily="16" charset="0"/>
              </a:rPr>
              <a:pPr/>
              <a:t>56</a:t>
            </a:fld>
            <a:endParaRPr lang="en-US" smtClean="0">
              <a:latin typeface="Garamond" pitchFamily="16" charset="0"/>
            </a:endParaRP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228600"/>
            <a:ext cx="5943600" cy="1828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800" b="1" dirty="0" smtClean="0"/>
              <a:t>Module 6 – Staying Quit or Relapse</a:t>
            </a:r>
            <a:r>
              <a:rPr lang="en-US" sz="3600" dirty="0" smtClean="0"/>
              <a:t> </a:t>
            </a:r>
            <a:br>
              <a:rPr lang="en-US" sz="3600" dirty="0" smtClean="0"/>
            </a:br>
            <a:r>
              <a:rPr lang="en-US" sz="3600" dirty="0" smtClean="0"/>
              <a:t>	     	     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43200" y="1371600"/>
            <a:ext cx="5943600" cy="4987925"/>
          </a:xfrm>
        </p:spPr>
        <p:txBody>
          <a:bodyPr/>
          <a:lstStyle/>
          <a:p>
            <a:pPr eaLnBrk="1" hangingPunct="1">
              <a:buFont typeface="Wingdings" pitchFamily="16" charset="2"/>
              <a:buNone/>
            </a:pPr>
            <a:r>
              <a:rPr lang="en-US" sz="2600" b="1" dirty="0" smtClean="0"/>
              <a:t>Learning Objectives and Goals</a:t>
            </a:r>
          </a:p>
          <a:p>
            <a:pPr eaLnBrk="1" hangingPunct="1"/>
            <a:r>
              <a:rPr lang="en-US" sz="2600" dirty="0" smtClean="0"/>
              <a:t>Identify a person’s tobacco use status and readiness to change during a follow-up;</a:t>
            </a:r>
          </a:p>
          <a:p>
            <a:pPr eaLnBrk="1" hangingPunct="1"/>
            <a:r>
              <a:rPr lang="en-US" sz="2600" dirty="0" smtClean="0"/>
              <a:t>Identify at least 2 reasons people relapse, and 2 relapse prevention strategies;</a:t>
            </a:r>
          </a:p>
          <a:p>
            <a:pPr eaLnBrk="1" hangingPunct="1"/>
            <a:r>
              <a:rPr lang="en-US" sz="2600" dirty="0" smtClean="0"/>
              <a:t>Identify 2 time periods recommended for follow-up of tobacco users who have developed a Quit Plan</a:t>
            </a:r>
          </a:p>
        </p:txBody>
      </p:sp>
      <p:sp>
        <p:nvSpPr>
          <p:cNvPr id="5018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Garamond" pitchFamily="16" charset="0"/>
              </a:rPr>
              <a:t>Working towards a healthier,</a:t>
            </a:r>
          </a:p>
          <a:p>
            <a:r>
              <a:rPr lang="en-US" smtClean="0">
                <a:latin typeface="Garamond" pitchFamily="16" charset="0"/>
              </a:rPr>
              <a:t>Tobacco free future for Guam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8" name="Picture 8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5120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15B1592-A74C-418D-A71E-FF977D778328}" type="slidenum">
              <a:rPr lang="en-US" smtClean="0">
                <a:latin typeface="Garamond" pitchFamily="16" charset="0"/>
              </a:rPr>
              <a:pPr/>
              <a:t>57</a:t>
            </a:fld>
            <a:endParaRPr lang="en-US" smtClean="0">
              <a:latin typeface="Garamond" pitchFamily="16" charset="0"/>
            </a:endParaRPr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2514600" y="838200"/>
            <a:ext cx="6172200" cy="1447800"/>
          </a:xfrm>
        </p:spPr>
        <p:txBody>
          <a:bodyPr/>
          <a:lstStyle/>
          <a:p>
            <a:pPr eaLnBrk="1" hangingPunct="1"/>
            <a:r>
              <a:rPr lang="en-US" b="1" dirty="0" smtClean="0"/>
              <a:t>Staying Quit or Relapse</a:t>
            </a:r>
            <a:br>
              <a:rPr lang="en-US" b="1" dirty="0" smtClean="0"/>
            </a:br>
            <a:endParaRPr lang="en-US" b="1" dirty="0" smtClean="0"/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0" y="1600200"/>
            <a:ext cx="6019800" cy="4572000"/>
          </a:xfrm>
        </p:spPr>
        <p:txBody>
          <a:bodyPr/>
          <a:lstStyle/>
          <a:p>
            <a:pPr eaLnBrk="1" hangingPunct="1"/>
            <a:r>
              <a:rPr lang="en-US" sz="2600" dirty="0" smtClean="0"/>
              <a:t>Give one example of a follow-up reminder tool;</a:t>
            </a:r>
          </a:p>
          <a:p>
            <a:pPr eaLnBrk="1" hangingPunct="1"/>
            <a:r>
              <a:rPr lang="en-US" sz="2600" dirty="0" smtClean="0"/>
              <a:t>Use the information in this module to deliver a follow-up intervention to tobacco users who have continued using tobacco or relapsed; as well as those who have stopped tobacco use.</a:t>
            </a:r>
          </a:p>
        </p:txBody>
      </p:sp>
      <p:sp>
        <p:nvSpPr>
          <p:cNvPr id="5120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Garamond" pitchFamily="16" charset="0"/>
              </a:rPr>
              <a:t>Working towards a healthier,</a:t>
            </a:r>
          </a:p>
          <a:p>
            <a:r>
              <a:rPr lang="en-US" smtClean="0">
                <a:latin typeface="Garamond" pitchFamily="16" charset="0"/>
              </a:rPr>
              <a:t>Tobacco free future for Guam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2" name="Picture 8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pic>
        <p:nvPicPr>
          <p:cNvPr id="52229" name="Picture 4" descr="Readiness mode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92600" y="1447800"/>
            <a:ext cx="4851400" cy="472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0BDE09-6242-45AB-AE8F-5DC0CA7BCE11}" type="slidenum">
              <a:rPr lang="en-US" smtClean="0">
                <a:latin typeface="Garamond" pitchFamily="16" charset="0"/>
              </a:rPr>
              <a:pPr/>
              <a:t>58</a:t>
            </a:fld>
            <a:endParaRPr lang="en-US" smtClean="0">
              <a:latin typeface="Garamond" pitchFamily="16" charset="0"/>
            </a:endParaRPr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381000"/>
            <a:ext cx="3505200" cy="682625"/>
          </a:xfrm>
        </p:spPr>
        <p:txBody>
          <a:bodyPr/>
          <a:lstStyle/>
          <a:p>
            <a:pPr eaLnBrk="1" hangingPunct="1"/>
            <a:r>
              <a:rPr lang="en-US" sz="3800" b="1" dirty="0" smtClean="0"/>
              <a:t>Relapse</a:t>
            </a:r>
          </a:p>
        </p:txBody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1257300"/>
            <a:ext cx="3657600" cy="49911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Majority of tobacco users cycle through multiple periods of relapse and remission. </a:t>
            </a:r>
          </a:p>
          <a:p>
            <a:pPr eaLnBrk="1" hangingPunct="1"/>
            <a:r>
              <a:rPr lang="en-US" sz="2400" dirty="0" smtClean="0"/>
              <a:t>Only about 7% of smokers achieve long-term success when trying to quit on </a:t>
            </a:r>
            <a:br>
              <a:rPr lang="en-US" sz="2400" dirty="0" smtClean="0"/>
            </a:br>
            <a:r>
              <a:rPr lang="en-US" sz="2400" dirty="0" smtClean="0"/>
              <a:t>their own</a:t>
            </a:r>
          </a:p>
          <a:p>
            <a:pPr eaLnBrk="1" hangingPunct="1"/>
            <a:r>
              <a:rPr lang="en-US" sz="2400" dirty="0" smtClean="0"/>
              <a:t>Relapses are common and should not be viewed as a failure.</a:t>
            </a:r>
          </a:p>
        </p:txBody>
      </p:sp>
      <p:sp>
        <p:nvSpPr>
          <p:cNvPr id="522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Garamond" pitchFamily="16" charset="0"/>
              </a:rPr>
              <a:t>Working towards a healthier,</a:t>
            </a:r>
          </a:p>
          <a:p>
            <a:r>
              <a:rPr lang="en-US" smtClean="0">
                <a:latin typeface="Garamond" pitchFamily="16" charset="0"/>
              </a:rPr>
              <a:t>Tobacco free future for Guam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6" name="Picture 8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5325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9AC25E2-D3A9-4AAA-A972-A809320EF146}" type="slidenum">
              <a:rPr lang="en-US" smtClean="0">
                <a:latin typeface="Garamond" pitchFamily="16" charset="0"/>
              </a:rPr>
              <a:pPr/>
              <a:t>59</a:t>
            </a:fld>
            <a:endParaRPr lang="en-US" smtClean="0">
              <a:latin typeface="Garamond" pitchFamily="16" charset="0"/>
            </a:endParaRPr>
          </a:p>
        </p:txBody>
      </p:sp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228600"/>
            <a:ext cx="3276600" cy="762000"/>
          </a:xfrm>
        </p:spPr>
        <p:txBody>
          <a:bodyPr/>
          <a:lstStyle/>
          <a:p>
            <a:pPr eaLnBrk="1" hangingPunct="1"/>
            <a:r>
              <a:rPr lang="en-US" b="1" dirty="0" smtClean="0"/>
              <a:t>Relapse</a:t>
            </a:r>
          </a:p>
        </p:txBody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90600"/>
            <a:ext cx="6553200" cy="5410200"/>
          </a:xfrm>
        </p:spPr>
        <p:txBody>
          <a:bodyPr/>
          <a:lstStyle/>
          <a:p>
            <a:pPr eaLnBrk="1" hangingPunct="1">
              <a:buFont typeface="Wingdings" pitchFamily="16" charset="2"/>
              <a:buNone/>
            </a:pPr>
            <a:r>
              <a:rPr lang="en-US" sz="2800" b="1" dirty="0" smtClean="0"/>
              <a:t>Some common causes for relapse:</a:t>
            </a:r>
          </a:p>
          <a:p>
            <a:pPr eaLnBrk="1" hangingPunct="1"/>
            <a:r>
              <a:rPr lang="en-US" sz="2400" dirty="0" smtClean="0"/>
              <a:t>Nicotine withdrawal discomfort</a:t>
            </a:r>
          </a:p>
          <a:p>
            <a:pPr eaLnBrk="1" hangingPunct="1"/>
            <a:r>
              <a:rPr lang="en-US" sz="2400" dirty="0" smtClean="0"/>
              <a:t>Negative emotions (anger, frustration, sadness)</a:t>
            </a:r>
          </a:p>
          <a:p>
            <a:pPr eaLnBrk="1" hangingPunct="1"/>
            <a:r>
              <a:rPr lang="en-US" sz="2400" dirty="0" smtClean="0"/>
              <a:t>Interpersonal conflict; traumatic life events</a:t>
            </a:r>
          </a:p>
          <a:p>
            <a:pPr eaLnBrk="1" hangingPunct="1"/>
            <a:r>
              <a:rPr lang="en-US" sz="2400" dirty="0" smtClean="0"/>
              <a:t>Social and environmental pressures – lack of support</a:t>
            </a:r>
          </a:p>
          <a:p>
            <a:pPr eaLnBrk="1" hangingPunct="1"/>
            <a:r>
              <a:rPr lang="en-US" sz="2400" dirty="0" smtClean="0"/>
              <a:t>Stressful situations at home, work or school</a:t>
            </a:r>
          </a:p>
          <a:p>
            <a:pPr eaLnBrk="1" hangingPunct="1"/>
            <a:r>
              <a:rPr lang="en-US" sz="2400" dirty="0" smtClean="0"/>
              <a:t>Loneliness; Depression</a:t>
            </a:r>
          </a:p>
          <a:p>
            <a:pPr eaLnBrk="1" hangingPunct="1"/>
            <a:r>
              <a:rPr lang="en-US" sz="2400" dirty="0" smtClean="0"/>
              <a:t>The level of addiction</a:t>
            </a:r>
          </a:p>
          <a:p>
            <a:pPr eaLnBrk="1" hangingPunct="1"/>
            <a:r>
              <a:rPr lang="en-US" sz="2400" dirty="0" smtClean="0"/>
              <a:t>Use of drugs or alcohol</a:t>
            </a:r>
          </a:p>
          <a:p>
            <a:pPr eaLnBrk="1" hangingPunct="1"/>
            <a:r>
              <a:rPr lang="en-US" sz="2400" dirty="0" smtClean="0"/>
              <a:t>Weight gain</a:t>
            </a:r>
          </a:p>
        </p:txBody>
      </p:sp>
      <p:sp>
        <p:nvSpPr>
          <p:cNvPr id="5325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Garamond" pitchFamily="16" charset="0"/>
              </a:rPr>
              <a:t>Working towards a healthier,</a:t>
            </a:r>
          </a:p>
          <a:p>
            <a:r>
              <a:rPr lang="en-US" smtClean="0">
                <a:latin typeface="Garamond" pitchFamily="16" charset="0"/>
              </a:rPr>
              <a:t>Tobacco free future for Guam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92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2C1291F-7474-41B7-BE09-15022BD97344}" type="slidenum">
              <a:rPr lang="en-US" smtClean="0">
                <a:latin typeface="Garamond" pitchFamily="16" charset="0"/>
              </a:rPr>
              <a:pPr/>
              <a:t>6</a:t>
            </a:fld>
            <a:endParaRPr lang="en-US" smtClean="0">
              <a:latin typeface="Garamond" pitchFamily="16" charset="0"/>
            </a:endParaRP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2514600" y="228600"/>
            <a:ext cx="6172200" cy="1139825"/>
          </a:xfrm>
        </p:spPr>
        <p:txBody>
          <a:bodyPr/>
          <a:lstStyle/>
          <a:p>
            <a:pPr eaLnBrk="1" hangingPunct="1"/>
            <a:r>
              <a:rPr lang="en-US" sz="3800" b="1" dirty="0" smtClean="0"/>
              <a:t>Module 1: Setting the Stage</a:t>
            </a:r>
            <a:r>
              <a:rPr lang="en-US" sz="3800" dirty="0" smtClean="0"/>
              <a:t/>
            </a:r>
            <a:br>
              <a:rPr lang="en-US" sz="3800" dirty="0" smtClean="0"/>
            </a:br>
            <a:r>
              <a:rPr lang="en-US" sz="3400" dirty="0" smtClean="0"/>
              <a:t>		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4600" y="1565275"/>
            <a:ext cx="6400800" cy="4530725"/>
          </a:xfrm>
        </p:spPr>
        <p:txBody>
          <a:bodyPr/>
          <a:lstStyle/>
          <a:p>
            <a:pPr eaLnBrk="1" hangingPunct="1">
              <a:buFont typeface="Wingdings" pitchFamily="16" charset="2"/>
              <a:buNone/>
            </a:pPr>
            <a:r>
              <a:rPr lang="en-US" sz="2800" b="1" dirty="0" smtClean="0"/>
              <a:t>Learning Objectives and Goals:</a:t>
            </a:r>
          </a:p>
          <a:p>
            <a:pPr eaLnBrk="1" hangingPunct="1"/>
            <a:r>
              <a:rPr lang="en-US" sz="2800" dirty="0" smtClean="0"/>
              <a:t>Use the </a:t>
            </a:r>
            <a:r>
              <a:rPr lang="en-US" sz="2800" i="1" dirty="0" smtClean="0"/>
              <a:t>Basic Tobacco Intervention Skills Guidebook </a:t>
            </a:r>
            <a:r>
              <a:rPr lang="en-US" sz="2800" dirty="0" smtClean="0"/>
              <a:t>as a learning tool;</a:t>
            </a:r>
          </a:p>
          <a:p>
            <a:pPr eaLnBrk="1" hangingPunct="1"/>
            <a:r>
              <a:rPr lang="en-US" sz="2800" dirty="0" smtClean="0"/>
              <a:t>Have a clear understanding of the goals for the learner;</a:t>
            </a:r>
          </a:p>
          <a:p>
            <a:pPr eaLnBrk="1" hangingPunct="1"/>
            <a:r>
              <a:rPr lang="en-US" sz="2800" dirty="0" smtClean="0"/>
              <a:t>Recognize the different levels of intensity in tobacco interventions.</a:t>
            </a:r>
          </a:p>
          <a:p>
            <a:pPr eaLnBrk="1" hangingPunct="1">
              <a:buFont typeface="Wingdings" pitchFamily="16" charset="2"/>
              <a:buNone/>
            </a:pPr>
            <a:endParaRPr lang="en-US" sz="2800" dirty="0" smtClean="0"/>
          </a:p>
        </p:txBody>
      </p:sp>
      <p:sp>
        <p:nvSpPr>
          <p:cNvPr id="922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Garamond" pitchFamily="16" charset="0"/>
              </a:rPr>
              <a:t>Working towards a healthier,</a:t>
            </a:r>
          </a:p>
          <a:p>
            <a:r>
              <a:rPr lang="en-US" smtClean="0">
                <a:latin typeface="Garamond" pitchFamily="16" charset="0"/>
              </a:rPr>
              <a:t>Tobacco free future for Guam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80" name="Picture 8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542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E6FEE93-C019-4471-81A9-EEABB9704717}" type="slidenum">
              <a:rPr lang="en-US" smtClean="0">
                <a:latin typeface="Garamond" pitchFamily="16" charset="0"/>
              </a:rPr>
              <a:pPr/>
              <a:t>60</a:t>
            </a:fld>
            <a:endParaRPr lang="en-US" smtClean="0">
              <a:latin typeface="Garamond" pitchFamily="16" charset="0"/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685800"/>
            <a:ext cx="6705600" cy="808038"/>
          </a:xfrm>
        </p:spPr>
        <p:txBody>
          <a:bodyPr/>
          <a:lstStyle/>
          <a:p>
            <a:pPr eaLnBrk="1" hangingPunct="1"/>
            <a:r>
              <a:rPr lang="en-US" b="1" dirty="0" smtClean="0"/>
              <a:t>Relapse Prevention</a:t>
            </a: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1066800"/>
            <a:ext cx="6858000" cy="5334000"/>
          </a:xfrm>
        </p:spPr>
        <p:txBody>
          <a:bodyPr/>
          <a:lstStyle/>
          <a:p>
            <a:pPr eaLnBrk="1" hangingPunct="1">
              <a:buFont typeface="Wingdings" pitchFamily="16" charset="2"/>
              <a:buNone/>
            </a:pPr>
            <a:endParaRPr lang="en-US" dirty="0" smtClean="0"/>
          </a:p>
          <a:p>
            <a:pPr eaLnBrk="1" hangingPunct="1"/>
            <a:r>
              <a:rPr lang="en-US" dirty="0" smtClean="0"/>
              <a:t>Acknowledge, and congratulate success, no matter how brief!</a:t>
            </a:r>
          </a:p>
          <a:p>
            <a:pPr eaLnBrk="1" hangingPunct="1"/>
            <a:r>
              <a:rPr lang="en-US" dirty="0" smtClean="0"/>
              <a:t>Review the benefits of quitting.</a:t>
            </a:r>
          </a:p>
          <a:p>
            <a:pPr eaLnBrk="1" hangingPunct="1"/>
            <a:r>
              <a:rPr lang="en-US" dirty="0" smtClean="0"/>
              <a:t>Offer encouragement to remain tobacco-free.</a:t>
            </a:r>
          </a:p>
          <a:p>
            <a:pPr eaLnBrk="1" hangingPunct="1"/>
            <a:r>
              <a:rPr lang="en-US" dirty="0" smtClean="0"/>
              <a:t>Assist individuals with problems by referring them to cessation treatment specialists.</a:t>
            </a:r>
          </a:p>
          <a:p>
            <a:pPr eaLnBrk="1" hangingPunct="1"/>
            <a:endParaRPr lang="en-US" dirty="0" smtClean="0"/>
          </a:p>
        </p:txBody>
      </p:sp>
      <p:sp>
        <p:nvSpPr>
          <p:cNvPr id="5427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Garamond" pitchFamily="16" charset="0"/>
              </a:rPr>
              <a:t>Working towards a healthier,</a:t>
            </a:r>
          </a:p>
          <a:p>
            <a:r>
              <a:rPr lang="en-US" smtClean="0">
                <a:latin typeface="Garamond" pitchFamily="16" charset="0"/>
              </a:rPr>
              <a:t>Tobacco free future for Guam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3" name="Picture 7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552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7FF9A94-1857-4489-948D-B02E37D088BA}" type="slidenum">
              <a:rPr lang="en-US" smtClean="0">
                <a:latin typeface="Garamond" pitchFamily="16" charset="0"/>
              </a:rPr>
              <a:pPr/>
              <a:t>61</a:t>
            </a:fld>
            <a:endParaRPr lang="en-US" smtClean="0">
              <a:latin typeface="Garamond" pitchFamily="16" charset="0"/>
            </a:endParaRPr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400" y="609600"/>
            <a:ext cx="5410200" cy="838200"/>
          </a:xfrm>
        </p:spPr>
        <p:txBody>
          <a:bodyPr/>
          <a:lstStyle/>
          <a:p>
            <a:pPr eaLnBrk="1" hangingPunct="1"/>
            <a:r>
              <a:rPr lang="en-US" b="1" dirty="0" smtClean="0"/>
              <a:t>Relapse Intervention</a:t>
            </a:r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90800" y="1387475"/>
            <a:ext cx="6096000" cy="4556125"/>
          </a:xfrm>
        </p:spPr>
        <p:txBody>
          <a:bodyPr/>
          <a:lstStyle/>
          <a:p>
            <a:pPr eaLnBrk="1" hangingPunct="1"/>
            <a:r>
              <a:rPr lang="en-US" sz="2600" dirty="0" smtClean="0"/>
              <a:t>ASK about tobacco use.</a:t>
            </a:r>
          </a:p>
          <a:p>
            <a:pPr eaLnBrk="1" hangingPunct="1"/>
            <a:r>
              <a:rPr lang="en-US" sz="2600" dirty="0" smtClean="0"/>
              <a:t>ADVISE the person to begin a new quit attempt. Acknowledge any period spent tobacco free.</a:t>
            </a:r>
          </a:p>
          <a:p>
            <a:pPr eaLnBrk="1" hangingPunct="1"/>
            <a:r>
              <a:rPr lang="en-US" sz="2600" dirty="0" smtClean="0"/>
              <a:t>ASSESS the person’s willingness to make another quit attempt within the next 30 days.</a:t>
            </a:r>
          </a:p>
          <a:p>
            <a:pPr eaLnBrk="1" hangingPunct="1"/>
            <a:r>
              <a:rPr lang="en-US" sz="2600" dirty="0" smtClean="0"/>
              <a:t>ASSIST by referring to other cessation services.</a:t>
            </a:r>
          </a:p>
          <a:p>
            <a:pPr eaLnBrk="1" hangingPunct="1"/>
            <a:r>
              <a:rPr lang="en-US" sz="2600" dirty="0" smtClean="0"/>
              <a:t>ARRANGE follow-up.</a:t>
            </a:r>
          </a:p>
        </p:txBody>
      </p:sp>
      <p:sp>
        <p:nvSpPr>
          <p:cNvPr id="5530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Garamond" pitchFamily="16" charset="0"/>
              </a:rPr>
              <a:t>Working towards a healthier,</a:t>
            </a:r>
          </a:p>
          <a:p>
            <a:r>
              <a:rPr lang="en-US" smtClean="0">
                <a:latin typeface="Garamond" pitchFamily="16" charset="0"/>
              </a:rPr>
              <a:t>Tobacco free future for Guam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8" name="Picture 8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563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2D22211-F7EF-433E-9880-C56196019CF8}" type="slidenum">
              <a:rPr lang="en-US" smtClean="0">
                <a:latin typeface="Garamond" pitchFamily="16" charset="0"/>
              </a:rPr>
              <a:pPr/>
              <a:t>62</a:t>
            </a:fld>
            <a:endParaRPr lang="en-US" smtClean="0">
              <a:latin typeface="Garamond" pitchFamily="16" charset="0"/>
            </a:endParaRPr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612775"/>
            <a:ext cx="4876800" cy="1139825"/>
          </a:xfrm>
        </p:spPr>
        <p:txBody>
          <a:bodyPr/>
          <a:lstStyle/>
          <a:p>
            <a:pPr eaLnBrk="1" hangingPunct="1"/>
            <a:r>
              <a:rPr lang="en-US" sz="3800" b="1" dirty="0" smtClean="0"/>
              <a:t>Tips for Follow-up</a:t>
            </a:r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0" y="1371600"/>
            <a:ext cx="6629400" cy="4759325"/>
          </a:xfrm>
        </p:spPr>
        <p:txBody>
          <a:bodyPr/>
          <a:lstStyle/>
          <a:p>
            <a:pPr eaLnBrk="1" hangingPunct="1"/>
            <a:r>
              <a:rPr lang="en-US" sz="3200" dirty="0" smtClean="0"/>
              <a:t>Keep it brief!</a:t>
            </a:r>
          </a:p>
          <a:p>
            <a:pPr eaLnBrk="1" hangingPunct="1"/>
            <a:r>
              <a:rPr lang="en-US" sz="3200" dirty="0" smtClean="0"/>
              <a:t>Stick to the topic</a:t>
            </a:r>
          </a:p>
          <a:p>
            <a:pPr eaLnBrk="1" hangingPunct="1"/>
            <a:r>
              <a:rPr lang="en-US" sz="3200" dirty="0" smtClean="0"/>
              <a:t>Avoid getting into problem-solving discussions</a:t>
            </a:r>
          </a:p>
          <a:p>
            <a:pPr eaLnBrk="1" hangingPunct="1"/>
            <a:r>
              <a:rPr lang="en-US" sz="3200" dirty="0" smtClean="0"/>
              <a:t>Use practical methods</a:t>
            </a:r>
          </a:p>
          <a:p>
            <a:pPr lvl="1" eaLnBrk="1" hangingPunct="1"/>
            <a:r>
              <a:rPr lang="en-US" sz="2900" dirty="0" smtClean="0"/>
              <a:t>Telephone</a:t>
            </a:r>
          </a:p>
          <a:p>
            <a:pPr lvl="1" eaLnBrk="1" hangingPunct="1"/>
            <a:r>
              <a:rPr lang="en-US" sz="2900" dirty="0" smtClean="0"/>
              <a:t>Personal visit</a:t>
            </a:r>
          </a:p>
          <a:p>
            <a:pPr lvl="1" eaLnBrk="1" hangingPunct="1"/>
            <a:r>
              <a:rPr lang="en-US" sz="2900" dirty="0" smtClean="0"/>
              <a:t>Mail/ E-mail</a:t>
            </a:r>
          </a:p>
        </p:txBody>
      </p:sp>
      <p:sp>
        <p:nvSpPr>
          <p:cNvPr id="5632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Garamond" pitchFamily="16" charset="0"/>
              </a:rPr>
              <a:t>Working towards a healthier,</a:t>
            </a:r>
          </a:p>
          <a:p>
            <a:r>
              <a:rPr lang="en-US" smtClean="0">
                <a:latin typeface="Garamond" pitchFamily="16" charset="0"/>
              </a:rPr>
              <a:t>Tobacco free future for Guam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2" name="Picture 8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573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5C973A6-F369-466C-BA9B-51612D82BD48}" type="slidenum">
              <a:rPr lang="en-US" smtClean="0">
                <a:latin typeface="Garamond" pitchFamily="16" charset="0"/>
              </a:rPr>
              <a:pPr/>
              <a:t>63</a:t>
            </a:fld>
            <a:endParaRPr lang="en-US" smtClean="0">
              <a:latin typeface="Garamond" pitchFamily="16" charset="0"/>
            </a:endParaRPr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5638800" cy="914400"/>
          </a:xfrm>
        </p:spPr>
        <p:txBody>
          <a:bodyPr/>
          <a:lstStyle/>
          <a:p>
            <a:pPr eaLnBrk="1" hangingPunct="1"/>
            <a:r>
              <a:rPr lang="en-US" b="1" dirty="0" smtClean="0"/>
              <a:t>Timing is everything!</a:t>
            </a:r>
          </a:p>
        </p:txBody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990600"/>
            <a:ext cx="6858000" cy="5140325"/>
          </a:xfrm>
        </p:spPr>
        <p:txBody>
          <a:bodyPr/>
          <a:lstStyle/>
          <a:p>
            <a:pPr eaLnBrk="1" hangingPunct="1"/>
            <a:r>
              <a:rPr lang="en-US" dirty="0" smtClean="0"/>
              <a:t>Most relapses occur early in the quitting process:</a:t>
            </a:r>
          </a:p>
          <a:p>
            <a:pPr lvl="1" eaLnBrk="1" hangingPunct="1"/>
            <a:r>
              <a:rPr lang="en-US" dirty="0" smtClean="0"/>
              <a:t>Follow-up at 1 week and 1 month after quit date.</a:t>
            </a:r>
          </a:p>
          <a:p>
            <a:pPr lvl="1" eaLnBrk="1" hangingPunct="1"/>
            <a:r>
              <a:rPr lang="en-US" dirty="0" smtClean="0"/>
              <a:t>Guam DMHSA: 1 week, 1 and 6 month follow-up</a:t>
            </a:r>
          </a:p>
          <a:p>
            <a:pPr eaLnBrk="1" hangingPunct="1"/>
            <a:r>
              <a:rPr lang="en-US" dirty="0" smtClean="0"/>
              <a:t>Use reminder tools to remind you who and when to follow-up.</a:t>
            </a:r>
          </a:p>
          <a:p>
            <a:pPr eaLnBrk="1" hangingPunct="1"/>
            <a:r>
              <a:rPr lang="en-US" dirty="0" smtClean="0"/>
              <a:t>Know the cessation services and cessation providers in your locality.</a:t>
            </a:r>
          </a:p>
        </p:txBody>
      </p:sp>
      <p:sp>
        <p:nvSpPr>
          <p:cNvPr id="5734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Garamond" pitchFamily="16" charset="0"/>
              </a:rPr>
              <a:t>Working towards a healthier,</a:t>
            </a:r>
          </a:p>
          <a:p>
            <a:r>
              <a:rPr lang="en-US" smtClean="0">
                <a:latin typeface="Garamond" pitchFamily="16" charset="0"/>
              </a:rPr>
              <a:t>Tobacco free future for Guam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6" name="Picture 8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583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B11F572-FB48-4028-915E-244774F129C0}" type="slidenum">
              <a:rPr lang="en-US" smtClean="0">
                <a:latin typeface="Garamond" pitchFamily="16" charset="0"/>
              </a:rPr>
              <a:pPr/>
              <a:t>64</a:t>
            </a:fld>
            <a:endParaRPr lang="en-US" smtClean="0">
              <a:latin typeface="Garamond" pitchFamily="16" charset="0"/>
            </a:endParaRPr>
          </a:p>
        </p:txBody>
      </p:sp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873250"/>
            <a:ext cx="5562600" cy="1139825"/>
          </a:xfrm>
        </p:spPr>
        <p:txBody>
          <a:bodyPr/>
          <a:lstStyle/>
          <a:p>
            <a:pPr eaLnBrk="1" hangingPunct="1"/>
            <a:r>
              <a:rPr lang="en-US" sz="3800" b="1" smtClean="0"/>
              <a:t>Video Demo Practice</a:t>
            </a:r>
          </a:p>
        </p:txBody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946275"/>
            <a:ext cx="6400800" cy="4530725"/>
          </a:xfrm>
        </p:spPr>
        <p:txBody>
          <a:bodyPr/>
          <a:lstStyle/>
          <a:p>
            <a:pPr eaLnBrk="1" hangingPunct="1"/>
            <a:endParaRPr lang="en-US" sz="3200" dirty="0" smtClean="0"/>
          </a:p>
          <a:p>
            <a:pPr eaLnBrk="1" hangingPunct="1">
              <a:buFont typeface="Wingdings" pitchFamily="16" charset="2"/>
              <a:buNone/>
            </a:pPr>
            <a:r>
              <a:rPr lang="en-US" sz="3200" dirty="0" smtClean="0"/>
              <a:t>The Readiness to Change Model</a:t>
            </a:r>
          </a:p>
          <a:p>
            <a:pPr lvl="1" eaLnBrk="1" hangingPunct="1"/>
            <a:r>
              <a:rPr lang="en-US" sz="3200" dirty="0" smtClean="0"/>
              <a:t>Staying Quit or Relapse</a:t>
            </a:r>
          </a:p>
          <a:p>
            <a:pPr lvl="2" eaLnBrk="1" hangingPunct="1">
              <a:buFont typeface="Wingdings" pitchFamily="16" charset="2"/>
              <a:buNone/>
            </a:pPr>
            <a:endParaRPr lang="en-US" sz="3200" dirty="0" smtClean="0"/>
          </a:p>
        </p:txBody>
      </p:sp>
      <p:sp>
        <p:nvSpPr>
          <p:cNvPr id="5837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Garamond" pitchFamily="16" charset="0"/>
              </a:rPr>
              <a:t>Working towards a healthier,</a:t>
            </a:r>
          </a:p>
          <a:p>
            <a:r>
              <a:rPr lang="en-US" smtClean="0">
                <a:latin typeface="Garamond" pitchFamily="16" charset="0"/>
              </a:rPr>
              <a:t>Tobacco free future for Guam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00" name="Picture 8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593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5E28844-38EA-4ED5-80F7-EC1E04FB9941}" type="slidenum">
              <a:rPr lang="en-US" smtClean="0">
                <a:latin typeface="Garamond" pitchFamily="16" charset="0"/>
              </a:rPr>
              <a:pPr/>
              <a:t>65</a:t>
            </a:fld>
            <a:endParaRPr lang="en-US" smtClean="0">
              <a:latin typeface="Garamond" pitchFamily="16" charset="0"/>
            </a:endParaRPr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295401"/>
            <a:ext cx="6019800" cy="838200"/>
          </a:xfrm>
        </p:spPr>
        <p:txBody>
          <a:bodyPr/>
          <a:lstStyle/>
          <a:p>
            <a:pPr eaLnBrk="1" hangingPunct="1"/>
            <a:r>
              <a:rPr lang="en-US" b="1" dirty="0" smtClean="0"/>
              <a:t>QUESTIONS</a:t>
            </a:r>
          </a:p>
        </p:txBody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0" y="2209800"/>
            <a:ext cx="5951538" cy="2286000"/>
          </a:xfrm>
        </p:spPr>
        <p:txBody>
          <a:bodyPr/>
          <a:lstStyle/>
          <a:p>
            <a:pPr eaLnBrk="1" hangingPunct="1"/>
            <a:r>
              <a:rPr lang="en-US" dirty="0" smtClean="0"/>
              <a:t>Any last questions or thoughts?</a:t>
            </a:r>
          </a:p>
          <a:p>
            <a:pPr eaLnBrk="1" hangingPunct="1"/>
            <a:r>
              <a:rPr lang="en-US" dirty="0" smtClean="0"/>
              <a:t>Take the exam (open book).</a:t>
            </a:r>
          </a:p>
          <a:p>
            <a:pPr eaLnBrk="1" hangingPunct="1"/>
            <a:r>
              <a:rPr lang="en-US" dirty="0" smtClean="0"/>
              <a:t>Complete the evaluation.</a:t>
            </a:r>
          </a:p>
        </p:txBody>
      </p:sp>
      <p:sp>
        <p:nvSpPr>
          <p:cNvPr id="5939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Garamond" pitchFamily="16" charset="0"/>
              </a:rPr>
              <a:t>Working towards a healthier,</a:t>
            </a:r>
          </a:p>
          <a:p>
            <a:r>
              <a:rPr lang="en-US" smtClean="0">
                <a:latin typeface="Garamond" pitchFamily="16" charset="0"/>
              </a:rPr>
              <a:t>Tobacco free future for Guam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HANK YO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041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D15A0A3-B420-4D80-9870-73AB20057C42}" type="slidenum">
              <a:rPr lang="en-US" smtClean="0">
                <a:latin typeface="Garamond" pitchFamily="16" charset="0"/>
              </a:rPr>
              <a:pPr/>
              <a:t>66</a:t>
            </a:fld>
            <a:endParaRPr lang="en-US" smtClean="0">
              <a:latin typeface="Garamond" pitchFamily="16" charset="0"/>
            </a:endParaRPr>
          </a:p>
        </p:txBody>
      </p:sp>
      <p:pic>
        <p:nvPicPr>
          <p:cNvPr id="60423" name="Picture 20" descr="TOBACCO_FREE_GUAM_PROGRAM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4343400"/>
            <a:ext cx="1295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8" name="Picture 15" descr="Conch Logo with websit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4267200"/>
            <a:ext cx="17526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34" name="Picture 18" descr="GCCC-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4343400"/>
            <a:ext cx="1600200" cy="1450975"/>
          </a:xfrm>
          <a:prstGeom prst="rect">
            <a:avLst/>
          </a:prstGeom>
          <a:noFill/>
        </p:spPr>
      </p:pic>
      <p:pic>
        <p:nvPicPr>
          <p:cNvPr id="7" name="Picture 6" descr="diabetes log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48400" y="5895975"/>
            <a:ext cx="1905000" cy="809625"/>
          </a:xfrm>
          <a:prstGeom prst="rect">
            <a:avLst/>
          </a:prstGeom>
        </p:spPr>
      </p:pic>
      <p:pic>
        <p:nvPicPr>
          <p:cNvPr id="9" name="Picture 8" descr="focus on life logo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47173" y="5957888"/>
            <a:ext cx="1048827" cy="747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 descr="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102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D519B21-D74B-498B-971D-2167987ACF30}" type="slidenum">
              <a:rPr lang="en-US" smtClean="0">
                <a:latin typeface="Garamond" pitchFamily="16" charset="0"/>
              </a:rPr>
              <a:pPr/>
              <a:t>7</a:t>
            </a:fld>
            <a:endParaRPr lang="en-US" smtClean="0">
              <a:latin typeface="Garamond" pitchFamily="16" charset="0"/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304800"/>
            <a:ext cx="5638800" cy="1143000"/>
          </a:xfrm>
        </p:spPr>
        <p:txBody>
          <a:bodyPr/>
          <a:lstStyle/>
          <a:p>
            <a:pPr eaLnBrk="1" hangingPunct="1"/>
            <a:r>
              <a:rPr lang="en-US" sz="3800" b="1" dirty="0" smtClean="0"/>
              <a:t>Levels of Intensity in Tobacco Interventions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7400" y="1905000"/>
            <a:ext cx="678180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16" charset="2"/>
              <a:buNone/>
            </a:pPr>
            <a:r>
              <a:rPr lang="en-US" sz="2400" b="1" dirty="0" smtClean="0"/>
              <a:t>Minimal Intervention:  </a:t>
            </a:r>
          </a:p>
          <a:p>
            <a:pPr eaLnBrk="1" hangingPunct="1">
              <a:lnSpc>
                <a:spcPct val="90000"/>
              </a:lnSpc>
              <a:buFont typeface="Wingdings" pitchFamily="16" charset="2"/>
              <a:buNone/>
            </a:pPr>
            <a:r>
              <a:rPr lang="en-US" sz="2600" i="1" dirty="0" smtClean="0"/>
              <a:t>     </a:t>
            </a:r>
            <a:r>
              <a:rPr lang="en-US" sz="2600" i="1" u="sng" dirty="0" smtClean="0"/>
              <a:t>Less than three minutes</a:t>
            </a:r>
            <a:endParaRPr lang="en-US" sz="2600" dirty="0" smtClean="0"/>
          </a:p>
          <a:p>
            <a:pPr eaLnBrk="1" hangingPunct="1">
              <a:lnSpc>
                <a:spcPct val="90000"/>
              </a:lnSpc>
              <a:buFont typeface="Wingdings" pitchFamily="16" charset="2"/>
              <a:buNone/>
            </a:pPr>
            <a:r>
              <a:rPr lang="en-US" sz="2400" b="1" dirty="0" smtClean="0"/>
              <a:t>Brief Intervention: </a:t>
            </a:r>
            <a:r>
              <a:rPr lang="en-US" sz="2600" dirty="0" smtClean="0"/>
              <a:t>Lasts </a:t>
            </a:r>
            <a:r>
              <a:rPr lang="en-US" sz="2600" i="1" u="sng" dirty="0" smtClean="0"/>
              <a:t>3 to 10 minutes</a:t>
            </a:r>
          </a:p>
          <a:p>
            <a:pPr eaLnBrk="1" hangingPunct="1">
              <a:lnSpc>
                <a:spcPct val="90000"/>
              </a:lnSpc>
              <a:buFont typeface="Wingdings" pitchFamily="16" charset="2"/>
              <a:buNone/>
            </a:pPr>
            <a:r>
              <a:rPr lang="en-US" sz="2400" b="1" dirty="0" smtClean="0"/>
              <a:t>Intensive Intervention: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 smtClean="0"/>
              <a:t>Trained (preferably certified) provider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 smtClean="0"/>
              <a:t>Four or more sessions - longer than 10 minutes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 smtClean="0"/>
              <a:t>Total contact/session - longer than 30 minutes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 smtClean="0"/>
              <a:t>Over at least 2 weeks; preferably 8 or more weeks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 smtClean="0"/>
              <a:t>Includes education on medical treatment</a:t>
            </a:r>
          </a:p>
        </p:txBody>
      </p:sp>
      <p:sp>
        <p:nvSpPr>
          <p:cNvPr id="1024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Garamond" pitchFamily="16" charset="0"/>
              </a:rPr>
              <a:t>Working towards a healthier,</a:t>
            </a:r>
          </a:p>
          <a:p>
            <a:r>
              <a:rPr lang="en-US" smtClean="0">
                <a:latin typeface="Garamond" pitchFamily="16" charset="0"/>
              </a:rPr>
              <a:t>Tobacco free future for Guam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3" name="Picture 9" descr="arrows slides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828800" y="762000"/>
            <a:ext cx="7010400" cy="533400"/>
          </a:xfrm>
        </p:spPr>
        <p:txBody>
          <a:bodyPr/>
          <a:lstStyle/>
          <a:p>
            <a:r>
              <a:rPr lang="en-US" sz="3800" b="1" dirty="0" smtClean="0"/>
              <a:t>Building a Cessation System</a:t>
            </a:r>
            <a:endParaRPr lang="en-US" sz="3800" dirty="0" smtClean="0"/>
          </a:p>
        </p:txBody>
      </p:sp>
      <p:sp>
        <p:nvSpPr>
          <p:cNvPr id="112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DE2C9F0-D1C4-4B6E-8551-D5E8612822DD}" type="slidenum">
              <a:rPr lang="en-US" smtClean="0">
                <a:latin typeface="Garamond" pitchFamily="16" charset="0"/>
              </a:rPr>
              <a:pPr/>
              <a:t>8</a:t>
            </a:fld>
            <a:endParaRPr lang="en-US" smtClean="0">
              <a:latin typeface="Garamond" pitchFamily="16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odules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2743200" y="6248400"/>
            <a:ext cx="61722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895600" y="6260068"/>
            <a:ext cx="594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900" dirty="0">
                <a:latin typeface="Arial" charset="0"/>
              </a:rPr>
              <a:t>• Department of Public Health Service  • Department of Mental Health &amp; </a:t>
            </a:r>
            <a:r>
              <a:rPr lang="en-US" sz="900" dirty="0" smtClean="0">
                <a:latin typeface="Arial" charset="0"/>
              </a:rPr>
              <a:t>Substance </a:t>
            </a:r>
            <a:r>
              <a:rPr lang="en-US" sz="900" dirty="0">
                <a:latin typeface="Arial" charset="0"/>
              </a:rPr>
              <a:t>Abuse </a:t>
            </a:r>
            <a:endParaRPr lang="en-US" sz="900" dirty="0" smtClean="0">
              <a:latin typeface="Arial" charset="0"/>
            </a:endParaRPr>
          </a:p>
          <a:p>
            <a:pPr algn="ctr"/>
            <a:r>
              <a:rPr lang="en-US" sz="900" dirty="0" smtClean="0">
                <a:latin typeface="Arial" charset="0"/>
              </a:rPr>
              <a:t>• Health </a:t>
            </a:r>
            <a:r>
              <a:rPr lang="en-US" sz="900" dirty="0">
                <a:latin typeface="Arial" charset="0"/>
              </a:rPr>
              <a:t>Partners, </a:t>
            </a:r>
            <a:r>
              <a:rPr lang="en-US" sz="900" dirty="0" smtClean="0">
                <a:latin typeface="Arial" charset="0"/>
              </a:rPr>
              <a:t>LLC • University of Guam Cancer Research Center U54 Pilot Project 1 (Community Outreach)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dge">
  <a:themeElements>
    <a:clrScheme name="Edge 10">
      <a:dk1>
        <a:srgbClr val="000000"/>
      </a:dk1>
      <a:lt1>
        <a:srgbClr val="FFFFFF"/>
      </a:lt1>
      <a:dk2>
        <a:srgbClr val="000000"/>
      </a:dk2>
      <a:lt2>
        <a:srgbClr val="5F5F5F"/>
      </a:lt2>
      <a:accent1>
        <a:srgbClr val="FFFF66"/>
      </a:accent1>
      <a:accent2>
        <a:srgbClr val="3B812F"/>
      </a:accent2>
      <a:accent3>
        <a:srgbClr val="FFFFFF"/>
      </a:accent3>
      <a:accent4>
        <a:srgbClr val="000000"/>
      </a:accent4>
      <a:accent5>
        <a:srgbClr val="FFFFB8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10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FFFF66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FFFFB8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3997</TotalTime>
  <Words>3093</Words>
  <Application>Microsoft Macintosh PowerPoint</Application>
  <PresentationFormat>On-screen Show (4:3)</PresentationFormat>
  <Paragraphs>583</Paragraphs>
  <Slides>66</Slides>
  <Notes>66</Notes>
  <HiddenSlides>5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8" baseType="lpstr">
      <vt:lpstr>Edge</vt:lpstr>
      <vt:lpstr>Chart</vt:lpstr>
      <vt:lpstr>PowerPoint Presentation</vt:lpstr>
      <vt:lpstr>Before We Begin</vt:lpstr>
      <vt:lpstr>Before We Begin</vt:lpstr>
      <vt:lpstr>Before We Begin</vt:lpstr>
      <vt:lpstr>PowerPoint Presentation</vt:lpstr>
      <vt:lpstr>Module 1: Setting the Stage   </vt:lpstr>
      <vt:lpstr>Levels of Intensity in Tobacco Interventions</vt:lpstr>
      <vt:lpstr>Building a Cessation System</vt:lpstr>
      <vt:lpstr>PowerPoint Presentation</vt:lpstr>
      <vt:lpstr>Module 2 - Tobacco Basics       </vt:lpstr>
      <vt:lpstr>Video Break</vt:lpstr>
      <vt:lpstr>PowerPoint Presentation</vt:lpstr>
      <vt:lpstr>Smoking, Adults, Guam vs. US</vt:lpstr>
      <vt:lpstr>Smoking, Adults, by Sex</vt:lpstr>
      <vt:lpstr>Tobacco Use by  Income, Adults, Guam 2010</vt:lpstr>
      <vt:lpstr>Quit attempts, Adults</vt:lpstr>
      <vt:lpstr>Consequences: CANCER</vt:lpstr>
      <vt:lpstr>Current smoking by sex, Youth</vt:lpstr>
      <vt:lpstr>Current Smoking, Youth, by Ethnicity</vt:lpstr>
      <vt:lpstr>Smokeless Tobacco Use, Youth, by Sex</vt:lpstr>
      <vt:lpstr>Smokeless Tobacco Use,  Youth, by Ethnicity</vt:lpstr>
      <vt:lpstr>Lifetime and current  smoking, Youth</vt:lpstr>
      <vt:lpstr>Other tobacco use, Youth</vt:lpstr>
      <vt:lpstr>Q-Mark Survey 2008, DMHSA </vt:lpstr>
      <vt:lpstr>Quit attempts</vt:lpstr>
      <vt:lpstr>Video Break</vt:lpstr>
      <vt:lpstr>The Need for Treatment</vt:lpstr>
      <vt:lpstr>Learning Activity</vt:lpstr>
      <vt:lpstr>Tobacco Basics</vt:lpstr>
      <vt:lpstr>PowerPoint Presentation</vt:lpstr>
      <vt:lpstr>Module 3 - Intervention Essentials </vt:lpstr>
      <vt:lpstr>Readiness to Change Model</vt:lpstr>
      <vt:lpstr>Spot Quiz</vt:lpstr>
      <vt:lpstr>The Five A’s</vt:lpstr>
      <vt:lpstr>ASK</vt:lpstr>
      <vt:lpstr>ADVISE</vt:lpstr>
      <vt:lpstr>ASSESS</vt:lpstr>
      <vt:lpstr>ASSIST</vt:lpstr>
      <vt:lpstr>ARRANGE</vt:lpstr>
      <vt:lpstr>ANTICIPATE*</vt:lpstr>
      <vt:lpstr>FLOW CHART</vt:lpstr>
      <vt:lpstr>PowerPoint Presentation</vt:lpstr>
      <vt:lpstr>Module 4 – Not Ready to Quit          </vt:lpstr>
      <vt:lpstr>Not Ready to Quit</vt:lpstr>
      <vt:lpstr>NOT READY TO QUIT</vt:lpstr>
      <vt:lpstr>Video Demo and Practice</vt:lpstr>
      <vt:lpstr>PowerPoint Presentation</vt:lpstr>
      <vt:lpstr>Module 5 – Ready to Quit           </vt:lpstr>
      <vt:lpstr>Ready to Quit</vt:lpstr>
      <vt:lpstr>ASSIST</vt:lpstr>
      <vt:lpstr>Self-Help Materials</vt:lpstr>
      <vt:lpstr>Pharmacological treatment</vt:lpstr>
      <vt:lpstr>Nicotine replacement and buproprion should always be used in conjunction with behavior modification.</vt:lpstr>
      <vt:lpstr>Video Demo Practice</vt:lpstr>
      <vt:lpstr>PowerPoint Presentation</vt:lpstr>
      <vt:lpstr>Module 6 – Staying Quit or Relapse              </vt:lpstr>
      <vt:lpstr>Staying Quit or Relapse </vt:lpstr>
      <vt:lpstr>Relapse</vt:lpstr>
      <vt:lpstr>Relapse</vt:lpstr>
      <vt:lpstr>Relapse Prevention</vt:lpstr>
      <vt:lpstr>Relapse Intervention</vt:lpstr>
      <vt:lpstr>Tips for Follow-up</vt:lpstr>
      <vt:lpstr>Timing is everything!</vt:lpstr>
      <vt:lpstr>Video Demo Practice</vt:lpstr>
      <vt:lpstr>QUESTIONS</vt:lpstr>
      <vt:lpstr>PowerPoint Presentation</vt:lpstr>
    </vt:vector>
  </TitlesOfParts>
  <Company>DMHSA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Leah T. P. Rassier</dc:creator>
  <cp:lastModifiedBy>Annette David</cp:lastModifiedBy>
  <cp:revision>285</cp:revision>
  <dcterms:created xsi:type="dcterms:W3CDTF">2005-04-20T04:01:47Z</dcterms:created>
  <dcterms:modified xsi:type="dcterms:W3CDTF">2011-11-07T04:40:40Z</dcterms:modified>
</cp:coreProperties>
</file>